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17"/>
  </p:notesMasterIdLst>
  <p:handoutMasterIdLst>
    <p:handoutMasterId r:id="rId18"/>
  </p:handoutMasterIdLst>
  <p:sldIdLst>
    <p:sldId id="258" r:id="rId5"/>
    <p:sldId id="259" r:id="rId6"/>
    <p:sldId id="263" r:id="rId7"/>
    <p:sldId id="270" r:id="rId8"/>
    <p:sldId id="269" r:id="rId9"/>
    <p:sldId id="262" r:id="rId10"/>
    <p:sldId id="261" r:id="rId11"/>
    <p:sldId id="264" r:id="rId12"/>
    <p:sldId id="265" r:id="rId13"/>
    <p:sldId id="266" r:id="rId14"/>
    <p:sldId id="267" r:id="rId15"/>
    <p:sldId id="268" r:id="rId16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7D"/>
    <a:srgbClr val="CD0920"/>
    <a:srgbClr val="3A6546"/>
    <a:srgbClr val="808080"/>
    <a:srgbClr val="A9B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ematski slog 1 – poudare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ematski slog 1 – poudare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Srednji slog 1 – poudarek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vetel slog 1 – poudarek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Srednji slog 4 – poudarek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3" autoAdjust="0"/>
    <p:restoredTop sz="94694" autoAdjust="0"/>
  </p:normalViewPr>
  <p:slideViewPr>
    <p:cSldViewPr snapToGrid="0" snapToObjects="1">
      <p:cViewPr varScale="1">
        <p:scale>
          <a:sx n="129" d="100"/>
          <a:sy n="129" d="100"/>
        </p:scale>
        <p:origin x="150" y="3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02B95-6165-ED4C-AE49-906C80148411}" type="datetimeFigureOut">
              <a:rPr lang="en-US" smtClean="0"/>
              <a:t>11/5/2015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2E784-3EAB-D843-BB12-A0DA5D5B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3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C2D7F-B096-EB4F-875C-0C35828393CD}" type="datetimeFigureOut">
              <a:rPr lang="de-DE" smtClean="0"/>
              <a:t>05.11.2015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62952-2636-5A41-9FA9-37E79589519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2916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155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624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02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285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29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21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sl-SI" altLang="sl-SI" sz="1200" dirty="0" smtClean="0"/>
              <a:t>TO1 </a:t>
            </a:r>
          </a:p>
          <a:p>
            <a:pPr>
              <a:defRPr/>
            </a:pPr>
            <a:r>
              <a:rPr lang="sl-SI" altLang="sl-SI" sz="1200" dirty="0" smtClean="0"/>
              <a:t>izboljšanje konkurenčnosti na čezmejnem območju in odličnosti na raziskovalnem področju</a:t>
            </a:r>
          </a:p>
          <a:p>
            <a:pPr>
              <a:defRPr/>
            </a:pPr>
            <a:r>
              <a:rPr lang="sl-SI" altLang="sl-SI" sz="1200" dirty="0" smtClean="0"/>
              <a:t>spodbujanje prenosa tehnologije in znanja/dobrih praks med raziskovalnimi institucijami in podjetji </a:t>
            </a:r>
          </a:p>
          <a:p>
            <a:pPr>
              <a:defRPr/>
            </a:pPr>
            <a:r>
              <a:rPr lang="sl-SI" altLang="sl-SI" sz="1200" dirty="0" smtClean="0"/>
              <a:t>vzpostavljanje povezav in sinergij med podjetji, centri za raziskave in razvoj ter visokošolskim izobraževalnim sektorjem</a:t>
            </a:r>
          </a:p>
          <a:p>
            <a:pPr>
              <a:lnSpc>
                <a:spcPct val="150000"/>
              </a:lnSpc>
              <a:defRPr/>
            </a:pPr>
            <a:r>
              <a:rPr lang="sl-SI" altLang="sl-SI" sz="1200" dirty="0" smtClean="0"/>
              <a:t>razvijanje novih poslovnih modelov za MSP</a:t>
            </a:r>
          </a:p>
          <a:p>
            <a:pPr>
              <a:lnSpc>
                <a:spcPct val="150000"/>
              </a:lnSpc>
              <a:defRPr/>
            </a:pPr>
            <a:r>
              <a:rPr lang="sl-SI" altLang="sl-SI" sz="1200" dirty="0" smtClean="0"/>
              <a:t>spodbujanje naprednih zmogljivosti za razvoj izdelkov in storitev</a:t>
            </a:r>
          </a:p>
          <a:p>
            <a:pPr>
              <a:lnSpc>
                <a:spcPct val="150000"/>
              </a:lnSpc>
              <a:defRPr/>
            </a:pPr>
            <a:r>
              <a:rPr lang="sl-SI" altLang="sl-SI" sz="1200" dirty="0" smtClean="0"/>
              <a:t>spodbujanje in razvoj čezmejnih poslovnih mrež  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733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357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55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2952-2636-5A41-9FA9-37E79589519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60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589" y="1864132"/>
            <a:ext cx="6547330" cy="1102519"/>
          </a:xfrm>
        </p:spPr>
        <p:txBody>
          <a:bodyPr>
            <a:normAutofit/>
          </a:bodyPr>
          <a:lstStyle>
            <a:lvl1pPr algn="r"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589" y="2966651"/>
            <a:ext cx="6547330" cy="131445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88649"/>
            <a:ext cx="2057400" cy="32372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88649"/>
            <a:ext cx="6019800" cy="360597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30794" y="4694306"/>
            <a:ext cx="24947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</a:lstStyle>
          <a:p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583896" y="361158"/>
            <a:ext cx="3087536" cy="375962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Thema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9178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56664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22823"/>
            <a:ext cx="4038600" cy="2371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22823"/>
            <a:ext cx="4038600" cy="23719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23151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50737"/>
            <a:ext cx="4040188" cy="21935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50983"/>
            <a:ext cx="4041775" cy="21935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6734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49325"/>
            <a:ext cx="5111750" cy="36452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450"/>
            <a:ext cx="3008313" cy="23081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2795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5208"/>
            <a:ext cx="8229600" cy="2631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69509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Open Sans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30794" y="4694306"/>
            <a:ext cx="24947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Open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Open San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Open San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Open San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589" y="2277600"/>
            <a:ext cx="6547330" cy="1102519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sl-SI" altLang="sl-SI" dirty="0">
                <a:solidFill>
                  <a:srgbClr val="00417D"/>
                </a:solidFill>
              </a:rPr>
              <a:t>Program sodelovanja </a:t>
            </a:r>
            <a:r>
              <a:rPr lang="sl-SI" altLang="sl-SI" dirty="0" smtClean="0">
                <a:solidFill>
                  <a:srgbClr val="00417D"/>
                </a:solidFill>
              </a:rPr>
              <a:t/>
            </a:r>
            <a:br>
              <a:rPr lang="sl-SI" altLang="sl-SI" dirty="0" smtClean="0">
                <a:solidFill>
                  <a:srgbClr val="00417D"/>
                </a:solidFill>
              </a:rPr>
            </a:br>
            <a:r>
              <a:rPr lang="sl-SI" altLang="sl-SI" dirty="0" smtClean="0">
                <a:solidFill>
                  <a:srgbClr val="00417D"/>
                </a:solidFill>
              </a:rPr>
              <a:t>INTERREG </a:t>
            </a:r>
            <a:r>
              <a:rPr lang="sl-SI" altLang="sl-SI" dirty="0">
                <a:solidFill>
                  <a:srgbClr val="00417D"/>
                </a:solidFill>
              </a:rPr>
              <a:t>V-A</a:t>
            </a:r>
            <a:br>
              <a:rPr lang="sl-SI" altLang="sl-SI" dirty="0">
                <a:solidFill>
                  <a:srgbClr val="00417D"/>
                </a:solidFill>
              </a:rPr>
            </a:br>
            <a:r>
              <a:rPr lang="sl-SI" altLang="sl-SI" sz="1000" dirty="0">
                <a:solidFill>
                  <a:srgbClr val="00417D"/>
                </a:solidFill>
              </a:rPr>
              <a:t/>
            </a:r>
            <a:br>
              <a:rPr lang="sl-SI" altLang="sl-SI" sz="1000" dirty="0">
                <a:solidFill>
                  <a:srgbClr val="00417D"/>
                </a:solidFill>
              </a:rPr>
            </a:br>
            <a:r>
              <a:rPr lang="sl-SI" altLang="sl-SI" dirty="0">
                <a:solidFill>
                  <a:srgbClr val="00417D"/>
                </a:solidFill>
              </a:rPr>
              <a:t> </a:t>
            </a:r>
            <a:r>
              <a:rPr lang="sl-SI" altLang="sl-SI" dirty="0" smtClean="0">
                <a:solidFill>
                  <a:srgbClr val="00417D"/>
                </a:solidFill>
              </a:rPr>
              <a:t>Slovenija-Avstrija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5589" y="3380119"/>
            <a:ext cx="6547330" cy="1001050"/>
          </a:xfrm>
        </p:spPr>
        <p:txBody>
          <a:bodyPr>
            <a:normAutofit fontScale="85000" lnSpcReduction="20000"/>
          </a:bodyPr>
          <a:lstStyle/>
          <a:p>
            <a:endParaRPr lang="sl-SI" altLang="sl-SI" dirty="0" smtClean="0">
              <a:solidFill>
                <a:srgbClr val="00417D"/>
              </a:solidFill>
            </a:endParaRPr>
          </a:p>
          <a:p>
            <a:r>
              <a:rPr lang="sl-SI" altLang="sl-SI" dirty="0" smtClean="0">
                <a:solidFill>
                  <a:srgbClr val="00417D"/>
                </a:solidFill>
              </a:rPr>
              <a:t>2014-2020</a:t>
            </a:r>
            <a:r>
              <a:rPr lang="sl-SI" altLang="sl-SI" dirty="0"/>
              <a:t/>
            </a:r>
            <a:br>
              <a:rPr lang="sl-SI" altLang="sl-SI" dirty="0"/>
            </a:br>
            <a:endParaRPr lang="sl-SI" altLang="sl-SI" dirty="0" smtClean="0"/>
          </a:p>
          <a:p>
            <a:r>
              <a:rPr lang="sl-SI" altLang="sl-SI" b="1" i="1" dirty="0" smtClean="0"/>
              <a:t>Mojca Trafela</a:t>
            </a:r>
            <a:r>
              <a:rPr lang="sl-SI" altLang="sl-SI" i="1" dirty="0" smtClean="0"/>
              <a:t>, vodja Skupnega sekretariata </a:t>
            </a:r>
            <a:r>
              <a:rPr lang="sl-SI" altLang="sl-SI" i="1" dirty="0" err="1" smtClean="0"/>
              <a:t>Interreg</a:t>
            </a:r>
            <a:r>
              <a:rPr lang="sl-SI" altLang="sl-SI" i="1" dirty="0" smtClean="0"/>
              <a:t> SI-AT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01384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000" i="1" dirty="0" smtClean="0">
                <a:solidFill>
                  <a:srgbClr val="00417D"/>
                </a:solidFill>
              </a:rPr>
              <a:t>Prednostna os 3</a:t>
            </a:r>
            <a:r>
              <a:rPr lang="sl-SI" sz="1800" i="1" dirty="0">
                <a:solidFill>
                  <a:srgbClr val="00417D"/>
                </a:solidFill>
              </a:rPr>
              <a:t/>
            </a:r>
            <a:br>
              <a:rPr lang="sl-SI" sz="1800" i="1" dirty="0">
                <a:solidFill>
                  <a:srgbClr val="00417D"/>
                </a:solidFill>
              </a:rPr>
            </a:br>
            <a:r>
              <a:rPr lang="sl-SI" sz="1400" i="1" dirty="0" smtClean="0">
                <a:solidFill>
                  <a:srgbClr val="00417D"/>
                </a:solidFill>
              </a:rPr>
              <a:t>primeri </a:t>
            </a:r>
            <a:r>
              <a:rPr lang="sl-SI" sz="1400" i="1" dirty="0">
                <a:solidFill>
                  <a:srgbClr val="00417D"/>
                </a:solidFill>
              </a:rPr>
              <a:t>ukrepov, ki jim je namenjena podpora v okviru prednostnih naložb </a:t>
            </a:r>
            <a:r>
              <a:rPr lang="sl-SI" sz="1400" i="1" dirty="0" smtClean="0">
                <a:solidFill>
                  <a:srgbClr val="00417D"/>
                </a:solidFill>
              </a:rPr>
              <a:t>11 b</a:t>
            </a:r>
            <a:r>
              <a:rPr lang="sl-SI" sz="1400" i="1" dirty="0"/>
              <a:t/>
            </a:r>
            <a:br>
              <a:rPr lang="sl-SI" sz="1400" i="1" dirty="0"/>
            </a:br>
            <a:endParaRPr lang="sl-SI" sz="1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785209"/>
            <a:ext cx="8229600" cy="22142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sl-SI" altLang="sl-SI" sz="1600" dirty="0">
                <a:solidFill>
                  <a:srgbClr val="C00000"/>
                </a:solidFill>
              </a:rPr>
              <a:t>ukrepi za krepitev institucionalne zmogljivosti in učinkovitosti javnih služb na različnih področjih (na lokalni in regionalni ravni): npr. v zdravstvu, civilni zaščiti, v izobraževalnih, kulturnih institucijah, institucijah s področja zaposlovanja, energetske </a:t>
            </a:r>
            <a:r>
              <a:rPr lang="sl-SI" altLang="sl-SI" sz="1600" dirty="0" smtClean="0">
                <a:solidFill>
                  <a:srgbClr val="C00000"/>
                </a:solidFill>
              </a:rPr>
              <a:t>učinkovitosti …)</a:t>
            </a:r>
            <a:endParaRPr lang="sl-SI" altLang="sl-SI" sz="16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sl-SI" altLang="sl-SI" sz="16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sl-SI" sz="1600" dirty="0">
                <a:solidFill>
                  <a:srgbClr val="C00000"/>
                </a:solidFill>
              </a:rPr>
              <a:t>Krepitev sodelovanja javnih institucij med regijami, občinami in državljani ter </a:t>
            </a:r>
            <a:r>
              <a:rPr lang="sl-SI" sz="1600" dirty="0" smtClean="0">
                <a:solidFill>
                  <a:srgbClr val="C00000"/>
                </a:solidFill>
              </a:rPr>
              <a:t>ključnimi institucijami</a:t>
            </a:r>
            <a:r>
              <a:rPr lang="sl-SI" sz="1600" dirty="0">
                <a:solidFill>
                  <a:srgbClr val="C00000"/>
                </a:solidFill>
              </a:rPr>
              <a:t>, ki so vključene v regionalne razvojne aktivnosti 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796419" y="1511571"/>
            <a:ext cx="6186115" cy="1868563"/>
          </a:xfrm>
        </p:spPr>
        <p:txBody>
          <a:bodyPr>
            <a:normAutofit/>
          </a:bodyPr>
          <a:lstStyle/>
          <a:p>
            <a:r>
              <a:rPr lang="sl-SI" sz="2200" dirty="0" smtClean="0">
                <a:solidFill>
                  <a:srgbClr val="C00000"/>
                </a:solidFill>
              </a:rPr>
              <a:t>2. 12. 2015:  “ </a:t>
            </a:r>
            <a:r>
              <a:rPr lang="sl-SI" sz="2200" dirty="0" err="1" smtClean="0">
                <a:solidFill>
                  <a:srgbClr val="C00000"/>
                </a:solidFill>
              </a:rPr>
              <a:t>Kick</a:t>
            </a:r>
            <a:r>
              <a:rPr lang="sl-SI" sz="2200" dirty="0" smtClean="0">
                <a:solidFill>
                  <a:srgbClr val="C00000"/>
                </a:solidFill>
              </a:rPr>
              <a:t> </a:t>
            </a:r>
            <a:r>
              <a:rPr lang="sl-SI" sz="2200" dirty="0" err="1" smtClean="0">
                <a:solidFill>
                  <a:srgbClr val="C00000"/>
                </a:solidFill>
              </a:rPr>
              <a:t>off</a:t>
            </a:r>
            <a:r>
              <a:rPr lang="sl-SI" sz="2200" dirty="0" smtClean="0">
                <a:solidFill>
                  <a:srgbClr val="C00000"/>
                </a:solidFill>
              </a:rPr>
              <a:t> “ dogodek</a:t>
            </a:r>
          </a:p>
          <a:p>
            <a:r>
              <a:rPr lang="sl-SI" sz="2200" dirty="0" smtClean="0">
                <a:solidFill>
                  <a:srgbClr val="C00000"/>
                </a:solidFill>
              </a:rPr>
              <a:t>18. 12. 2015:  Objava javnega razpisa</a:t>
            </a:r>
          </a:p>
          <a:p>
            <a:r>
              <a:rPr lang="sl-SI" sz="2200" dirty="0" smtClean="0">
                <a:solidFill>
                  <a:srgbClr val="C00000"/>
                </a:solidFill>
              </a:rPr>
              <a:t>12. in 14. 1. 2016:  Delavnice za upravičence</a:t>
            </a:r>
          </a:p>
          <a:p>
            <a:r>
              <a:rPr lang="sl-SI" sz="2200" dirty="0" smtClean="0">
                <a:solidFill>
                  <a:srgbClr val="C00000"/>
                </a:solidFill>
              </a:rPr>
              <a:t>12. 2. 2016:  1. rok za oddajo projektov</a:t>
            </a:r>
            <a:endParaRPr lang="sl-SI" sz="2200" dirty="0">
              <a:solidFill>
                <a:srgbClr val="C00000"/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3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3778">
            <a:off x="163692" y="1374055"/>
            <a:ext cx="2313223" cy="2692886"/>
          </a:xfrm>
          <a:effectLst>
            <a:softEdge rad="127000"/>
          </a:effectLst>
        </p:spPr>
      </p:pic>
      <p:sp>
        <p:nvSpPr>
          <p:cNvPr id="9" name="Elipsa 8"/>
          <p:cNvSpPr/>
          <p:nvPr/>
        </p:nvSpPr>
        <p:spPr>
          <a:xfrm>
            <a:off x="2266121" y="2326583"/>
            <a:ext cx="95416" cy="11927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lipsa 9"/>
          <p:cNvSpPr/>
          <p:nvPr/>
        </p:nvSpPr>
        <p:spPr>
          <a:xfrm>
            <a:off x="2405479" y="2231167"/>
            <a:ext cx="95416" cy="11927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Elipsa 10"/>
          <p:cNvSpPr/>
          <p:nvPr/>
        </p:nvSpPr>
        <p:spPr>
          <a:xfrm>
            <a:off x="2500895" y="2051436"/>
            <a:ext cx="95416" cy="11927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Elipsa 12"/>
          <p:cNvSpPr/>
          <p:nvPr/>
        </p:nvSpPr>
        <p:spPr>
          <a:xfrm>
            <a:off x="2596311" y="1871705"/>
            <a:ext cx="95416" cy="11927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Elipsa 15"/>
          <p:cNvSpPr/>
          <p:nvPr/>
        </p:nvSpPr>
        <p:spPr>
          <a:xfrm>
            <a:off x="2701003" y="1691974"/>
            <a:ext cx="95416" cy="11927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344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  <p:sp>
        <p:nvSpPr>
          <p:cNvPr id="7" name="Pravokotnik 6"/>
          <p:cNvSpPr/>
          <p:nvPr/>
        </p:nvSpPr>
        <p:spPr>
          <a:xfrm rot="19720677">
            <a:off x="539747" y="1594108"/>
            <a:ext cx="42422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Hvala za pozornost</a:t>
            </a:r>
            <a:endParaRPr lang="sl-SI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26" y="1138159"/>
            <a:ext cx="3136688" cy="3747349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5569933" y="1410790"/>
            <a:ext cx="983267" cy="55734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 smtClean="0">
                <a:solidFill>
                  <a:srgbClr val="00417D"/>
                </a:solidFill>
              </a:rPr>
              <a:t>Javni razpis</a:t>
            </a:r>
            <a:endParaRPr lang="sl-SI" sz="1400" b="1" dirty="0">
              <a:solidFill>
                <a:srgbClr val="0041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3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>
                <a:solidFill>
                  <a:srgbClr val="00417D"/>
                </a:solidFill>
              </a:rPr>
              <a:t>Programsko območje</a:t>
            </a:r>
            <a:endParaRPr lang="de-DE" dirty="0">
              <a:solidFill>
                <a:srgbClr val="00417D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1" y="1841376"/>
            <a:ext cx="1683834" cy="1448646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None/>
            </a:pPr>
            <a:r>
              <a:rPr lang="sl-SI" altLang="sl-SI" sz="1200" b="1" u="sng" dirty="0">
                <a:solidFill>
                  <a:srgbClr val="1F497D"/>
                </a:solidFill>
                <a:latin typeface="Calibri" panose="020F0502020204030204" pitchFamily="34" charset="0"/>
              </a:rPr>
              <a:t>SI (8 regij):</a:t>
            </a:r>
          </a:p>
          <a:p>
            <a:pPr>
              <a:spcBef>
                <a:spcPct val="0"/>
              </a:spcBef>
              <a:buNone/>
            </a:pP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Gorenjska </a:t>
            </a:r>
          </a:p>
          <a:p>
            <a:pPr>
              <a:spcBef>
                <a:spcPct val="0"/>
              </a:spcBef>
              <a:buNone/>
            </a:pPr>
            <a:r>
              <a:rPr lang="sl-SI" altLang="sl-SI" sz="1200" dirty="0">
                <a:solidFill>
                  <a:srgbClr val="C00000"/>
                </a:solidFill>
                <a:latin typeface="Calibri" panose="020F0502020204030204" pitchFamily="34" charset="0"/>
              </a:rPr>
              <a:t>Goriška</a:t>
            </a: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Koroška</a:t>
            </a:r>
          </a:p>
          <a:p>
            <a:pPr>
              <a:spcBef>
                <a:spcPct val="0"/>
              </a:spcBef>
              <a:buNone/>
            </a:pP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Osrednjeslovenska</a:t>
            </a:r>
          </a:p>
          <a:p>
            <a:pPr>
              <a:spcBef>
                <a:spcPct val="0"/>
              </a:spcBef>
              <a:buNone/>
            </a:pP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Podravska</a:t>
            </a:r>
            <a:r>
              <a:rPr lang="sl-SI" altLang="sl-SI" sz="1200" dirty="0">
                <a:latin typeface="Calibri" panose="020F0502020204030204" pitchFamily="34" charset="0"/>
              </a:rPr>
              <a:t> </a:t>
            </a:r>
            <a:endParaRPr lang="sl-SI" altLang="sl-SI" sz="1200" dirty="0" smtClean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sl-SI" altLang="sl-SI" sz="1200" dirty="0" smtClean="0">
                <a:solidFill>
                  <a:srgbClr val="1F497D"/>
                </a:solidFill>
                <a:latin typeface="Calibri" panose="020F0502020204030204" pitchFamily="34" charset="0"/>
              </a:rPr>
              <a:t>Pomurska  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Savinjska</a:t>
            </a:r>
          </a:p>
          <a:p>
            <a:pPr>
              <a:spcBef>
                <a:spcPct val="0"/>
              </a:spcBef>
              <a:buNone/>
            </a:pPr>
            <a:r>
              <a:rPr lang="sl-SI" altLang="sl-SI" sz="1200" dirty="0">
                <a:solidFill>
                  <a:srgbClr val="C00000"/>
                </a:solidFill>
                <a:latin typeface="Calibri" panose="020F0502020204030204" pitchFamily="34" charset="0"/>
              </a:rPr>
              <a:t>Zasavska</a:t>
            </a:r>
          </a:p>
          <a:p>
            <a:pPr>
              <a:spcBef>
                <a:spcPct val="0"/>
              </a:spcBef>
              <a:buNone/>
            </a:pP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"/>
          <a:stretch/>
        </p:blipFill>
        <p:spPr>
          <a:xfrm>
            <a:off x="4032249" y="1611406"/>
            <a:ext cx="4484222" cy="322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avokotnik 7"/>
          <p:cNvSpPr/>
          <p:nvPr/>
        </p:nvSpPr>
        <p:spPr>
          <a:xfrm>
            <a:off x="2081707" y="1841376"/>
            <a:ext cx="2472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sl-SI" altLang="sl-SI" sz="1200" b="1" u="sng" dirty="0">
                <a:solidFill>
                  <a:srgbClr val="1F497D"/>
                </a:solidFill>
                <a:latin typeface="Calibri" panose="020F0502020204030204" pitchFamily="34" charset="0"/>
              </a:rPr>
              <a:t>AT (9 regij):</a:t>
            </a:r>
          </a:p>
          <a:p>
            <a:pPr>
              <a:spcBef>
                <a:spcPct val="0"/>
              </a:spcBef>
              <a:buNone/>
            </a:pP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Westliche</a:t>
            </a: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Obersteiermark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Östliche</a:t>
            </a: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Obersteiermark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Oststeiermark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West- and </a:t>
            </a: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Südsteiermark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Graz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Klagenfurt-Villach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Oberkärnten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Unterkärnten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sl-SI" altLang="sl-SI" sz="1200" dirty="0" err="1">
                <a:solidFill>
                  <a:srgbClr val="1F497D"/>
                </a:solidFill>
                <a:latin typeface="Calibri" panose="020F0502020204030204" pitchFamily="34" charset="0"/>
              </a:rPr>
              <a:t>Südburgenland</a:t>
            </a: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sl-SI" altLang="sl-SI" sz="1200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412595" y="3847977"/>
            <a:ext cx="1379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sl-SI" altLang="sl-SI" sz="1200" dirty="0">
                <a:solidFill>
                  <a:srgbClr val="1F497D"/>
                </a:solidFill>
                <a:latin typeface="Calibri" panose="020F0502020204030204" pitchFamily="34" charset="0"/>
              </a:rPr>
              <a:t>OU = SVRK (MB), SI</a:t>
            </a:r>
          </a:p>
        </p:txBody>
      </p:sp>
    </p:spTree>
    <p:extLst>
      <p:ext uri="{BB962C8B-B14F-4D97-AF65-F5344CB8AC3E}">
        <p14:creationId xmlns:p14="http://schemas.microsoft.com/office/powerpoint/2010/main" val="40907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7" name="Ograda vsebin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008173"/>
              </p:ext>
            </p:extLst>
          </p:nvPr>
        </p:nvGraphicFramePr>
        <p:xfrm>
          <a:off x="6439830" y="3727630"/>
          <a:ext cx="2360340" cy="84124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11404"/>
                <a:gridCol w="1248936"/>
              </a:tblGrid>
              <a:tr h="411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aseline="0" dirty="0" smtClean="0">
                          <a:effectLst/>
                        </a:rPr>
                        <a:t>2007 - 2013</a:t>
                      </a:r>
                      <a:endParaRPr lang="sl-SI" sz="1200" baseline="0" dirty="0">
                        <a:solidFill>
                          <a:srgbClr val="0D489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aseline="0" dirty="0" smtClean="0">
                          <a:effectLst/>
                        </a:rPr>
                        <a:t> 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aseline="0" dirty="0" smtClean="0">
                          <a:effectLst/>
                        </a:rPr>
                        <a:t>         2014 - 2020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baseline="0" dirty="0" smtClean="0">
                          <a:effectLst/>
                        </a:rPr>
                        <a:t> </a:t>
                      </a:r>
                      <a:endParaRPr lang="sl-SI" sz="1200" baseline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</a:tr>
              <a:tr h="131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l-SI" sz="1200" dirty="0" smtClean="0">
                          <a:effectLst/>
                        </a:rPr>
                        <a:t>67,1</a:t>
                      </a:r>
                      <a:r>
                        <a:rPr lang="sl-SI" sz="1200" baseline="0" dirty="0" smtClean="0">
                          <a:effectLst/>
                        </a:rPr>
                        <a:t> </a:t>
                      </a:r>
                      <a:r>
                        <a:rPr lang="sl-SI" sz="1200" u="none" strike="noStrike" kern="1200" baseline="0" dirty="0" smtClean="0"/>
                        <a:t>mio EUR</a:t>
                      </a:r>
                      <a:endParaRPr lang="sl-SI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200" u="none" strike="noStrike" kern="1200" baseline="0" dirty="0" smtClean="0"/>
                        <a:t>47,9 mio EUR</a:t>
                      </a:r>
                      <a:endParaRPr lang="sl-SI" sz="12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48" marR="44448" marT="0" marB="0" anchor="ctr"/>
                </a:tc>
              </a:tr>
            </a:tbl>
          </a:graphicData>
        </a:graphic>
      </p:graphicFrame>
      <p:sp>
        <p:nvSpPr>
          <p:cNvPr id="8" name="Elipsa 7"/>
          <p:cNvSpPr/>
          <p:nvPr/>
        </p:nvSpPr>
        <p:spPr>
          <a:xfrm>
            <a:off x="917186" y="1219578"/>
            <a:ext cx="2524823" cy="149388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47,9 mio ESRR sredstev</a:t>
            </a:r>
            <a:endParaRPr lang="sl-SI" sz="2800" dirty="0"/>
          </a:p>
        </p:txBody>
      </p:sp>
      <p:sp>
        <p:nvSpPr>
          <p:cNvPr id="10" name="Elipsa 9"/>
          <p:cNvSpPr/>
          <p:nvPr/>
        </p:nvSpPr>
        <p:spPr>
          <a:xfrm>
            <a:off x="2697665" y="1966520"/>
            <a:ext cx="3331428" cy="2070031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Za projekte</a:t>
            </a:r>
          </a:p>
          <a:p>
            <a:pPr algn="ctr"/>
            <a:r>
              <a:rPr lang="sl-SI" sz="2800" dirty="0" smtClean="0"/>
              <a:t>43,9 mio ESRR sredstev </a:t>
            </a:r>
            <a:endParaRPr lang="sl-SI" sz="2800" dirty="0"/>
          </a:p>
        </p:txBody>
      </p:sp>
      <p:sp>
        <p:nvSpPr>
          <p:cNvPr id="9" name="Elipsa 8"/>
          <p:cNvSpPr/>
          <p:nvPr/>
        </p:nvSpPr>
        <p:spPr>
          <a:xfrm>
            <a:off x="4590586" y="1431451"/>
            <a:ext cx="3029414" cy="95157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Stopnja sofinanciranja 85%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2280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417D"/>
                </a:solidFill>
              </a:rPr>
              <a:t>Velikost in trajanje projektov</a:t>
            </a:r>
            <a:endParaRPr lang="sl-SI" dirty="0">
              <a:solidFill>
                <a:srgbClr val="00417D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VELIKOST:</a:t>
            </a:r>
          </a:p>
          <a:p>
            <a:r>
              <a:rPr lang="sl-SI" dirty="0" smtClean="0">
                <a:solidFill>
                  <a:srgbClr val="C00000"/>
                </a:solidFill>
              </a:rPr>
              <a:t>Vsaj 50.000 EUR ESRR sredstev</a:t>
            </a:r>
          </a:p>
          <a:p>
            <a:r>
              <a:rPr lang="sl-SI" dirty="0" smtClean="0">
                <a:solidFill>
                  <a:srgbClr val="C00000"/>
                </a:solidFill>
              </a:rPr>
              <a:t>Kot priporočilo ne več kot 3.000.000 EUR ESRR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TRAJANJE: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 smtClean="0">
                <a:solidFill>
                  <a:srgbClr val="C00000"/>
                </a:solidFill>
              </a:rPr>
              <a:t>Kot priporočilo ne več kot 36 mesecev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1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417D"/>
                </a:solidFill>
              </a:rPr>
              <a:t>Sestava partnerstva</a:t>
            </a:r>
            <a:endParaRPr lang="sl-SI" dirty="0">
              <a:solidFill>
                <a:srgbClr val="00417D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1785208"/>
            <a:ext cx="5623932" cy="2631237"/>
          </a:xfrm>
        </p:spPr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Vsaj en PP iz SLO in en iz AT ali EGTC registriran  v eni od sodelujočih držav </a:t>
            </a:r>
            <a:r>
              <a:rPr lang="sl-SI" i="1" dirty="0" smtClean="0">
                <a:solidFill>
                  <a:srgbClr val="C00000"/>
                </a:solidFill>
              </a:rPr>
              <a:t>(priporočeno ne več kot 6 PP)</a:t>
            </a:r>
          </a:p>
          <a:p>
            <a:r>
              <a:rPr lang="sl-SI" dirty="0" smtClean="0">
                <a:solidFill>
                  <a:srgbClr val="C00000"/>
                </a:solidFill>
              </a:rPr>
              <a:t>VP iz programskega območja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5</a:t>
            </a:fld>
            <a:endParaRPr lang="en-U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83" y="1229792"/>
            <a:ext cx="3032217" cy="360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713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10" name="Označba mesta vsebine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302594"/>
              </p:ext>
            </p:extLst>
          </p:nvPr>
        </p:nvGraphicFramePr>
        <p:xfrm>
          <a:off x="141248" y="911117"/>
          <a:ext cx="8683084" cy="3761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1012"/>
                <a:gridCol w="1957464"/>
                <a:gridCol w="3929646"/>
                <a:gridCol w="1044962"/>
              </a:tblGrid>
              <a:tr h="26962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Prednostna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os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Tematski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cilj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Prednostna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naložba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</a:tr>
              <a:tr h="82761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Prednostna os 1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Krepitev čezmejne konkurenčnosti, raziskav in inovacij</a:t>
                      </a:r>
                      <a:endParaRPr lang="sl-SI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b="1" dirty="0">
                          <a:effectLst/>
                        </a:rPr>
                        <a:t>Tematski cilj 1 </a:t>
                      </a:r>
                      <a:endParaRPr lang="sl-SI" sz="11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 smtClean="0">
                          <a:effectLst/>
                        </a:rPr>
                        <a:t>Krepitev </a:t>
                      </a:r>
                      <a:r>
                        <a:rPr lang="sl-SI" sz="1100" dirty="0">
                          <a:effectLst/>
                        </a:rPr>
                        <a:t>raziskav, tehnološkega razvoja in inovacij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sl-SI" sz="1100" dirty="0">
                          <a:effectLst/>
                        </a:rPr>
                        <a:t>1(b) Spodbujanje naložb podjetij v inovacije in raziskave ter vzpostavljanje povezav med sinergijami, med podjetji, R&amp;R centri in visokošolskim izobraževanjem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sl-SI" sz="1100" dirty="0" smtClean="0">
                          <a:effectLst/>
                        </a:rPr>
                        <a:t>15.023.809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sl-SI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(31,31 %)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</a:tr>
              <a:tr h="101270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AT" sz="1100" dirty="0" err="1">
                          <a:effectLst/>
                        </a:rPr>
                        <a:t>Prednostna</a:t>
                      </a:r>
                      <a:r>
                        <a:rPr lang="de-AT" sz="1100" dirty="0">
                          <a:effectLst/>
                        </a:rPr>
                        <a:t> </a:t>
                      </a:r>
                      <a:r>
                        <a:rPr lang="de-AT" sz="1100" dirty="0" err="1">
                          <a:effectLst/>
                        </a:rPr>
                        <a:t>os</a:t>
                      </a:r>
                      <a:r>
                        <a:rPr lang="de-AT" sz="1100" dirty="0">
                          <a:effectLst/>
                        </a:rPr>
                        <a:t> 2</a:t>
                      </a:r>
                      <a:endParaRPr lang="sl-SI" sz="1100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Varstvo okolja in spodbujanje učinkovite rabe virov</a:t>
                      </a:r>
                      <a:endParaRPr lang="sl-SI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AT" sz="1100" b="1" dirty="0" err="1">
                          <a:effectLst/>
                        </a:rPr>
                        <a:t>Tematski</a:t>
                      </a:r>
                      <a:r>
                        <a:rPr lang="de-AT" sz="1100" b="1" dirty="0">
                          <a:effectLst/>
                        </a:rPr>
                        <a:t> </a:t>
                      </a:r>
                      <a:r>
                        <a:rPr lang="de-AT" sz="1100" b="1" dirty="0" err="1">
                          <a:effectLst/>
                        </a:rPr>
                        <a:t>cilj</a:t>
                      </a:r>
                      <a:r>
                        <a:rPr lang="de-AT" sz="1100" b="1" dirty="0">
                          <a:effectLst/>
                        </a:rPr>
                        <a:t> 6 </a:t>
                      </a:r>
                      <a:endParaRPr lang="sl-SI" sz="1100" b="1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Ohranjanje in varstvo okolja ter spodbujanje učinkovite rabe virov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de-AT" sz="1100" dirty="0">
                          <a:effectLst/>
                        </a:rPr>
                        <a:t>    6(c) </a:t>
                      </a:r>
                      <a:r>
                        <a:rPr lang="sl-SI" sz="1100" dirty="0">
                          <a:effectLst/>
                        </a:rPr>
                        <a:t>Varstvo, spodbujanje in razvoj kulturne in naravne dediščine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AT" sz="1100" dirty="0">
                          <a:effectLst/>
                        </a:rPr>
                        <a:t>6(f) </a:t>
                      </a:r>
                      <a:r>
                        <a:rPr lang="sl-SI" sz="1100" dirty="0">
                          <a:effectLst/>
                        </a:rPr>
                        <a:t>Spodbujanje inovativnih tehnologij za izboljšanje varstva okolja in učinkovito rabo virov na področju odpadkov, voda, varstva tal ali za zmanjšanje onesnaženosti zraka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de-AT" sz="1100" dirty="0">
                          <a:effectLst/>
                        </a:rPr>
                        <a:t> </a:t>
                      </a:r>
                      <a:r>
                        <a:rPr lang="sl-SI" sz="1100" dirty="0" smtClean="0">
                          <a:effectLst/>
                        </a:rPr>
                        <a:t>17.564.263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sl-SI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(36,60</a:t>
                      </a:r>
                      <a:r>
                        <a:rPr lang="sl-SI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%)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</a:tr>
              <a:tr h="79696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Prednostna os 3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Izboljšanje institucionalne zmogljivosti in </a:t>
                      </a:r>
                      <a:r>
                        <a:rPr lang="sl-SI" sz="1100" dirty="0" smtClean="0">
                          <a:effectLst/>
                        </a:rPr>
                        <a:t>učinkovita </a:t>
                      </a:r>
                      <a:r>
                        <a:rPr lang="sl-SI" sz="1100" dirty="0">
                          <a:effectLst/>
                        </a:rPr>
                        <a:t>javna uprava</a:t>
                      </a:r>
                      <a:endParaRPr lang="sl-SI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b="1" dirty="0">
                          <a:effectLst/>
                        </a:rPr>
                        <a:t>Tematski cilj 11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 Izboljšanje institucionalnih zmogljivosti javnih organov in zainteresiranih strani in učinkovita javna uprava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11(b) </a:t>
                      </a:r>
                      <a:r>
                        <a:rPr lang="sl-SI" sz="1100" dirty="0">
                          <a:effectLst/>
                        </a:rPr>
                        <a:t>Spodbujanje pravnega in administrativnega sodelovanja ter sodelovanja med državljani in institucijami 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r>
                        <a:rPr lang="sl-SI" sz="1100" dirty="0" smtClean="0">
                          <a:effectLst/>
                        </a:rPr>
                        <a:t>12.400.283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(25,84 %)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</a:tr>
              <a:tr h="39797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effectLst/>
                        </a:rPr>
                        <a:t>Prednostna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os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sl-SI" sz="1100" dirty="0">
                          <a:effectLst/>
                        </a:rPr>
                        <a:t>4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Tehnična pomoč</a:t>
                      </a:r>
                      <a:endParaRPr lang="sl-SI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 smtClean="0">
                          <a:effectLst/>
                        </a:rPr>
                        <a:t>3.000.000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sl-SI" sz="1100" dirty="0" smtClean="0">
                          <a:effectLst/>
                        </a:rPr>
                        <a:t>(6,25 %)</a:t>
                      </a:r>
                      <a:r>
                        <a:rPr lang="sl-SI" sz="1100" dirty="0">
                          <a:effectLst/>
                        </a:rPr>
                        <a:t> </a:t>
                      </a:r>
                      <a:endParaRPr lang="sl-SI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64" marR="438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3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značba mesta vsebin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809980"/>
              </p:ext>
            </p:extLst>
          </p:nvPr>
        </p:nvGraphicFramePr>
        <p:xfrm>
          <a:off x="182136" y="893841"/>
          <a:ext cx="8664497" cy="3605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840"/>
                <a:gridCol w="7545657"/>
              </a:tblGrid>
              <a:tr h="471925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Vrste upravičencev, ki jim je namenjena podpora v okviru prednostnih naložb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</a:tr>
              <a:tr h="1436907">
                <a:tc>
                  <a:txBody>
                    <a:bodyPr/>
                    <a:lstStyle/>
                    <a:p>
                      <a:pPr algn="r"/>
                      <a:r>
                        <a:rPr lang="sl-SI" dirty="0" smtClean="0"/>
                        <a:t>1 (b)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Zasebne in javne institucije za podporo podjetjem (inkubatorji, tehnološki parki, znanstveni parki, kompetenčni centri, središča za podporo podjetjem).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Podjetja (vključno z MSP).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Grozdi in mreže (vključno z grozdi in mrežami MSP).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Turistične institucije, zveze in agencije.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Raziskovalne institucije.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Univerze in druge institucije za akademsko ali višjo izobrazbo ter tehnološko ali poslovno usmerjene srednje šole.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Organizacije in institucije za usposabljanje in izobraževanje.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Institucije in organizacije, ki zastopajo gospodarske in socialne interese zaposlenih/delodajalcev.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Nacionalne, lokalne in regionalne (javne) oblasti 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effectLst/>
                        </a:rPr>
                        <a:t>Lokalne/regionalne institucije, razvojne organizacije in mreže.</a:t>
                      </a:r>
                    </a:p>
                  </a:txBody>
                  <a:tcPr/>
                </a:tc>
              </a:tr>
              <a:tr h="527824">
                <a:tc>
                  <a:txBody>
                    <a:bodyPr/>
                    <a:lstStyle/>
                    <a:p>
                      <a:pPr algn="r"/>
                      <a:r>
                        <a:rPr lang="sl-SI" dirty="0" smtClean="0"/>
                        <a:t>6 (c)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Lokalni, regionalni in nacionalni organi ter organizacije (npr. ministrstva, lokalne skupnosti, javni zavodi in službe).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Institucije, organizacije, združenja in NVO, ki delujejo na področju varstva in ohranjanja narave, okolja, prostorskega načrtovanja, javnega prevoza, kulture in turizma.</a:t>
                      </a:r>
                    </a:p>
                  </a:txBody>
                  <a:tcPr/>
                </a:tc>
              </a:tr>
              <a:tr h="235963">
                <a:tc>
                  <a:txBody>
                    <a:bodyPr/>
                    <a:lstStyle/>
                    <a:p>
                      <a:pPr algn="r"/>
                      <a:r>
                        <a:rPr lang="sl-SI" dirty="0" smtClean="0"/>
                        <a:t>6 (f)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Lokalni, regionalni in nacionalni organi ter organizacije (npr. ministrstva, lokalne skupnosti, javni zavodi in službe).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Institucije in organizacije, ki delujejo na področju upravljanja voda, varstva narave, okolja in preprečevanja tveganja, prostorskega načrtovanja ter druge raziskovalne organizacije. 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Združenja in NVO, ki delujejo na področju varstva voda in narave, biološke in geološke raznovrstnosti ter okolja.</a:t>
                      </a:r>
                    </a:p>
                  </a:txBody>
                  <a:tcPr/>
                </a:tc>
              </a:tr>
              <a:tr h="235963">
                <a:tc>
                  <a:txBody>
                    <a:bodyPr/>
                    <a:lstStyle/>
                    <a:p>
                      <a:pPr algn="r"/>
                      <a:r>
                        <a:rPr lang="sl-SI" dirty="0" smtClean="0"/>
                        <a:t>11 (b)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Lokalne in regionalne javne ter državne uprave.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ü"/>
                      </a:pPr>
                      <a:r>
                        <a:rPr lang="sl-SI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Druge vrste javnih in zasebnih organizacij/institucij, zainteresiranih za čezmejno sodelovanje (npr. institucije za izobraževanje in usposabljanje, institucije in organizacije na področju obvladovanja tveganj, zdravstva, kvalifikacij, trga dela, NVO in združenja socialno izključenih, združenja za otroke itd.).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0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078688"/>
            <a:ext cx="8229600" cy="491573"/>
          </a:xfrm>
        </p:spPr>
        <p:txBody>
          <a:bodyPr>
            <a:normAutofit fontScale="90000"/>
          </a:bodyPr>
          <a:lstStyle/>
          <a:p>
            <a:r>
              <a:rPr lang="sl-SI" sz="2200" i="1" dirty="0" smtClean="0">
                <a:solidFill>
                  <a:srgbClr val="00417D"/>
                </a:solidFill>
              </a:rPr>
              <a:t>Prednostna os 1</a:t>
            </a:r>
            <a:br>
              <a:rPr lang="sl-SI" sz="2200" i="1" dirty="0" smtClean="0">
                <a:solidFill>
                  <a:srgbClr val="00417D"/>
                </a:solidFill>
              </a:rPr>
            </a:br>
            <a:r>
              <a:rPr lang="sl-SI" sz="1600" i="1" dirty="0" smtClean="0">
                <a:solidFill>
                  <a:srgbClr val="00417D"/>
                </a:solidFill>
              </a:rPr>
              <a:t>primeri </a:t>
            </a:r>
            <a:r>
              <a:rPr lang="sl-SI" sz="1600" i="1" dirty="0">
                <a:solidFill>
                  <a:srgbClr val="00417D"/>
                </a:solidFill>
              </a:rPr>
              <a:t>ukrepov, ki jim je namenjena podpora v okviru prednostne </a:t>
            </a:r>
            <a:r>
              <a:rPr lang="sl-SI" sz="1600" i="1" dirty="0" smtClean="0">
                <a:solidFill>
                  <a:srgbClr val="00417D"/>
                </a:solidFill>
              </a:rPr>
              <a:t>naložbe 1b</a:t>
            </a:r>
            <a:r>
              <a:rPr lang="sl-SI" i="1" dirty="0"/>
              <a:t/>
            </a:r>
            <a:br>
              <a:rPr lang="sl-SI" i="1" dirty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63551" y="1431789"/>
            <a:ext cx="8523249" cy="3124308"/>
          </a:xfrm>
        </p:spPr>
        <p:txBody>
          <a:bodyPr>
            <a:normAutofit fontScale="47500" lnSpcReduction="20000"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rgbClr val="C00000"/>
                </a:solidFill>
              </a:rPr>
              <a:t>izboljšanje </a:t>
            </a:r>
            <a:r>
              <a:rPr lang="sl-SI" dirty="0">
                <a:solidFill>
                  <a:srgbClr val="C00000"/>
                </a:solidFill>
              </a:rPr>
              <a:t>čezmejne konkurenčnosti in odličnosti v raziskavah in </a:t>
            </a:r>
            <a:r>
              <a:rPr lang="sl-SI" dirty="0" smtClean="0">
                <a:solidFill>
                  <a:srgbClr val="C00000"/>
                </a:solidFill>
              </a:rPr>
              <a:t>inovacijah,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rgbClr val="C00000"/>
                </a:solidFill>
              </a:rPr>
              <a:t>spodbujanje </a:t>
            </a:r>
            <a:r>
              <a:rPr lang="sl-SI" dirty="0">
                <a:solidFill>
                  <a:srgbClr val="C00000"/>
                </a:solidFill>
              </a:rPr>
              <a:t>čezmejnega sodelovanja med raziskovalnimi institucijami in javnimi </a:t>
            </a:r>
            <a:r>
              <a:rPr lang="sl-SI" dirty="0" smtClean="0">
                <a:solidFill>
                  <a:srgbClr val="C00000"/>
                </a:solidFill>
              </a:rPr>
              <a:t>upravami,</a:t>
            </a:r>
            <a:endParaRPr lang="sl-SI" dirty="0">
              <a:solidFill>
                <a:srgbClr val="C0000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rgbClr val="C00000"/>
                </a:solidFill>
              </a:rPr>
              <a:t>krepitev </a:t>
            </a:r>
            <a:r>
              <a:rPr lang="sl-SI" dirty="0">
                <a:solidFill>
                  <a:srgbClr val="C00000"/>
                </a:solidFill>
              </a:rPr>
              <a:t>inovacijskih postopkov in </a:t>
            </a:r>
            <a:r>
              <a:rPr lang="sl-SI" dirty="0" smtClean="0">
                <a:solidFill>
                  <a:srgbClr val="C00000"/>
                </a:solidFill>
              </a:rPr>
              <a:t>naložb,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rgbClr val="C00000"/>
                </a:solidFill>
              </a:rPr>
              <a:t>izboljševanje </a:t>
            </a:r>
            <a:r>
              <a:rPr lang="sl-SI" dirty="0">
                <a:solidFill>
                  <a:srgbClr val="C00000"/>
                </a:solidFill>
              </a:rPr>
              <a:t>prenosa razvitih rešitev in dostopnost novega znanja </a:t>
            </a:r>
            <a:r>
              <a:rPr lang="sl-SI" dirty="0" smtClean="0">
                <a:solidFill>
                  <a:srgbClr val="C00000"/>
                </a:solidFill>
              </a:rPr>
              <a:t>javnosti, </a:t>
            </a:r>
            <a:endParaRPr lang="sl-SI" dirty="0">
              <a:solidFill>
                <a:srgbClr val="C0000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>
                <a:solidFill>
                  <a:srgbClr val="C00000"/>
                </a:solidFill>
              </a:rPr>
              <a:t>k</a:t>
            </a:r>
            <a:r>
              <a:rPr lang="sl-SI" dirty="0" smtClean="0">
                <a:solidFill>
                  <a:srgbClr val="C00000"/>
                </a:solidFill>
              </a:rPr>
              <a:t>repitev </a:t>
            </a:r>
            <a:r>
              <a:rPr lang="sl-SI" dirty="0">
                <a:solidFill>
                  <a:srgbClr val="C00000"/>
                </a:solidFill>
              </a:rPr>
              <a:t>rasti in razvoja podjetij, predvsem </a:t>
            </a:r>
            <a:r>
              <a:rPr lang="sl-SI" dirty="0" smtClean="0">
                <a:solidFill>
                  <a:srgbClr val="C00000"/>
                </a:solidFill>
              </a:rPr>
              <a:t>MSP,</a:t>
            </a:r>
            <a:endParaRPr lang="sl-SI" dirty="0">
              <a:solidFill>
                <a:srgbClr val="C0000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rgbClr val="C00000"/>
                </a:solidFill>
              </a:rPr>
              <a:t>podpora </a:t>
            </a:r>
            <a:r>
              <a:rPr lang="sl-SI" dirty="0">
                <a:solidFill>
                  <a:srgbClr val="C00000"/>
                </a:solidFill>
              </a:rPr>
              <a:t>storitvam za inovativne </a:t>
            </a:r>
            <a:r>
              <a:rPr lang="sl-SI" dirty="0" smtClean="0">
                <a:solidFill>
                  <a:srgbClr val="C00000"/>
                </a:solidFill>
              </a:rPr>
              <a:t>podjetnike/podjetja </a:t>
            </a:r>
            <a:r>
              <a:rPr lang="sl-SI" dirty="0">
                <a:solidFill>
                  <a:srgbClr val="C00000"/>
                </a:solidFill>
              </a:rPr>
              <a:t>in potencialne podjetnike pri njihovem zagonu </a:t>
            </a:r>
            <a:r>
              <a:rPr lang="sl-SI" dirty="0" smtClean="0">
                <a:solidFill>
                  <a:srgbClr val="C00000"/>
                </a:solidFill>
              </a:rPr>
              <a:t>podjetja,</a:t>
            </a:r>
            <a:endParaRPr lang="sl-SI" dirty="0">
              <a:solidFill>
                <a:srgbClr val="C0000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>
                <a:solidFill>
                  <a:srgbClr val="C00000"/>
                </a:solidFill>
              </a:rPr>
              <a:t>p</a:t>
            </a:r>
            <a:r>
              <a:rPr lang="sl-SI" dirty="0" smtClean="0">
                <a:solidFill>
                  <a:srgbClr val="C00000"/>
                </a:solidFill>
              </a:rPr>
              <a:t>odpora </a:t>
            </a:r>
            <a:r>
              <a:rPr lang="sl-SI" dirty="0">
                <a:solidFill>
                  <a:srgbClr val="C00000"/>
                </a:solidFill>
              </a:rPr>
              <a:t>razvoja novih čezmejnih poslovnih </a:t>
            </a:r>
            <a:r>
              <a:rPr lang="sl-SI" dirty="0" smtClean="0">
                <a:solidFill>
                  <a:srgbClr val="C00000"/>
                </a:solidFill>
              </a:rPr>
              <a:t>modelov in integriranih modelov poslovnih postopkov,</a:t>
            </a:r>
            <a:endParaRPr lang="sl-SI" dirty="0">
              <a:solidFill>
                <a:srgbClr val="C0000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>
                <a:solidFill>
                  <a:srgbClr val="C00000"/>
                </a:solidFill>
              </a:rPr>
              <a:t>s</a:t>
            </a:r>
            <a:r>
              <a:rPr lang="sl-SI" dirty="0" smtClean="0">
                <a:solidFill>
                  <a:srgbClr val="C00000"/>
                </a:solidFill>
              </a:rPr>
              <a:t>podbujanje </a:t>
            </a:r>
            <a:r>
              <a:rPr lang="sl-SI" dirty="0">
                <a:solidFill>
                  <a:srgbClr val="C00000"/>
                </a:solidFill>
              </a:rPr>
              <a:t>in razvoj novih (socialnih) podjetniških </a:t>
            </a:r>
            <a:r>
              <a:rPr lang="sl-SI" dirty="0" smtClean="0">
                <a:solidFill>
                  <a:srgbClr val="C00000"/>
                </a:solidFill>
              </a:rPr>
              <a:t>modelov, novih </a:t>
            </a:r>
            <a:r>
              <a:rPr lang="sl-SI" dirty="0">
                <a:solidFill>
                  <a:srgbClr val="C00000"/>
                </a:solidFill>
              </a:rPr>
              <a:t>ali izboljšanih izdelkov in </a:t>
            </a:r>
            <a:r>
              <a:rPr lang="sl-SI" dirty="0" smtClean="0">
                <a:solidFill>
                  <a:srgbClr val="C00000"/>
                </a:solidFill>
              </a:rPr>
              <a:t>storitev, </a:t>
            </a:r>
            <a:endParaRPr lang="sl-SI" dirty="0">
              <a:solidFill>
                <a:srgbClr val="C0000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 smtClean="0">
                <a:solidFill>
                  <a:srgbClr val="C00000"/>
                </a:solidFill>
              </a:rPr>
              <a:t>podpora </a:t>
            </a:r>
            <a:r>
              <a:rPr lang="sl-SI" dirty="0">
                <a:solidFill>
                  <a:srgbClr val="C00000"/>
                </a:solidFill>
              </a:rPr>
              <a:t>za ozaveščanje o internacionalizaciji s spodbujanjem podjetij (malih in srednje velikih podjetij) na skupnih področjih, opredeljenih v Strategiji pametne specializacije v obeh državah (na področju proizvodnje, informacijsko-komunikacijske tehnologije, turizma, aktivnosti v zdravstvu in pri socialnem </a:t>
            </a:r>
            <a:r>
              <a:rPr lang="sl-SI" dirty="0" smtClean="0">
                <a:solidFill>
                  <a:srgbClr val="C00000"/>
                </a:solidFill>
              </a:rPr>
              <a:t>varstvu,</a:t>
            </a:r>
            <a:endParaRPr lang="sl-SI" dirty="0">
              <a:solidFill>
                <a:srgbClr val="C0000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>
                <a:solidFill>
                  <a:srgbClr val="C00000"/>
                </a:solidFill>
              </a:rPr>
              <a:t>p</a:t>
            </a:r>
            <a:r>
              <a:rPr lang="sl-SI" dirty="0" smtClean="0">
                <a:solidFill>
                  <a:srgbClr val="C00000"/>
                </a:solidFill>
              </a:rPr>
              <a:t>ovečevanje </a:t>
            </a:r>
            <a:r>
              <a:rPr lang="sl-SI" dirty="0">
                <a:solidFill>
                  <a:srgbClr val="C00000"/>
                </a:solidFill>
              </a:rPr>
              <a:t>čezmejnega sodelovanja podjetij z namenom izboljšanja njihove konkurenčnosti, internacionalizacije in izvoza,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sl-SI" dirty="0">
                <a:solidFill>
                  <a:srgbClr val="C00000"/>
                </a:solidFill>
              </a:rPr>
              <a:t>i</a:t>
            </a:r>
            <a:r>
              <a:rPr lang="sl-SI" dirty="0" smtClean="0">
                <a:solidFill>
                  <a:srgbClr val="C00000"/>
                </a:solidFill>
              </a:rPr>
              <a:t>zvajanje </a:t>
            </a:r>
            <a:r>
              <a:rPr lang="sl-SI" dirty="0">
                <a:solidFill>
                  <a:srgbClr val="C00000"/>
                </a:solidFill>
              </a:rPr>
              <a:t>storitev za zagonska podjetja, ki temeljijo na znanju in imajo visoko zmožnost za </a:t>
            </a:r>
            <a:r>
              <a:rPr lang="sl-SI" dirty="0" smtClean="0">
                <a:solidFill>
                  <a:srgbClr val="C00000"/>
                </a:solidFill>
              </a:rPr>
              <a:t>internacionalizacijo …</a:t>
            </a:r>
            <a:endParaRPr lang="sl-SI" dirty="0">
              <a:solidFill>
                <a:srgbClr val="C00000"/>
              </a:solidFill>
            </a:endParaRP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2200" i="1" dirty="0" smtClean="0">
                <a:solidFill>
                  <a:srgbClr val="00417D"/>
                </a:solidFill>
              </a:rPr>
              <a:t>Prednostna os 2</a:t>
            </a:r>
            <a:br>
              <a:rPr lang="sl-SI" sz="2200" i="1" dirty="0" smtClean="0">
                <a:solidFill>
                  <a:srgbClr val="00417D"/>
                </a:solidFill>
              </a:rPr>
            </a:br>
            <a:r>
              <a:rPr lang="sl-SI" sz="1600" i="1" dirty="0" smtClean="0">
                <a:solidFill>
                  <a:srgbClr val="00417D"/>
                </a:solidFill>
              </a:rPr>
              <a:t>primeri </a:t>
            </a:r>
            <a:r>
              <a:rPr lang="sl-SI" sz="1600" i="1" dirty="0">
                <a:solidFill>
                  <a:srgbClr val="00417D"/>
                </a:solidFill>
              </a:rPr>
              <a:t>ukrepov, ki jim je namenjena podpora v okviru </a:t>
            </a:r>
            <a:r>
              <a:rPr lang="sl-SI" sz="1600" i="1" dirty="0" smtClean="0">
                <a:solidFill>
                  <a:srgbClr val="00417D"/>
                </a:solidFill>
              </a:rPr>
              <a:t>prednostnih naložb 6c in 6f</a:t>
            </a:r>
            <a:r>
              <a:rPr lang="sl-SI" sz="1600" i="1" dirty="0"/>
              <a:t/>
            </a:r>
            <a:br>
              <a:rPr lang="sl-SI" sz="1600" i="1" dirty="0"/>
            </a:br>
            <a:endParaRPr lang="sl-SI" sz="16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sl-SI" altLang="sl-SI" sz="1200" dirty="0">
                <a:solidFill>
                  <a:srgbClr val="C00000"/>
                </a:solidFill>
              </a:rPr>
              <a:t>trajnostno ohranjanje, varstvo, revitalizacija, raba in upravljanje </a:t>
            </a:r>
            <a:r>
              <a:rPr lang="sl-SI" altLang="sl-SI" sz="1200" u="sng" dirty="0">
                <a:solidFill>
                  <a:srgbClr val="C00000"/>
                </a:solidFill>
              </a:rPr>
              <a:t>naravne</a:t>
            </a:r>
            <a:r>
              <a:rPr lang="sl-SI" altLang="sl-SI" sz="1200" dirty="0">
                <a:solidFill>
                  <a:srgbClr val="C00000"/>
                </a:solidFill>
              </a:rPr>
              <a:t> (tudi zaščitena območja narave in ohranjanje </a:t>
            </a:r>
            <a:r>
              <a:rPr lang="sl-SI" altLang="sl-SI" sz="1200" dirty="0" err="1">
                <a:solidFill>
                  <a:srgbClr val="C00000"/>
                </a:solidFill>
              </a:rPr>
              <a:t>biodiverzitete</a:t>
            </a:r>
            <a:r>
              <a:rPr lang="sl-SI" altLang="sl-SI" sz="1200" dirty="0">
                <a:solidFill>
                  <a:srgbClr val="C00000"/>
                </a:solidFill>
              </a:rPr>
              <a:t>) in </a:t>
            </a:r>
            <a:r>
              <a:rPr lang="sl-SI" altLang="sl-SI" sz="1200" u="sng" dirty="0">
                <a:solidFill>
                  <a:srgbClr val="C00000"/>
                </a:solidFill>
              </a:rPr>
              <a:t>kulturne</a:t>
            </a:r>
            <a:r>
              <a:rPr lang="sl-SI" altLang="sl-SI" sz="1200" dirty="0">
                <a:solidFill>
                  <a:srgbClr val="C00000"/>
                </a:solidFill>
              </a:rPr>
              <a:t> dediščine (v širšem smislu) v povezavi z razvojem trajnostnega turizma (vključno z razvojem skupnih novih/izboljšanih turističnih produktov in storitev)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sl-SI" altLang="sl-SI" sz="12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sl-SI" altLang="sl-SI" sz="1200" dirty="0">
                <a:solidFill>
                  <a:srgbClr val="C00000"/>
                </a:solidFill>
              </a:rPr>
              <a:t>priprava in realizacija skupnih trajnostnih strategij, modelov in raziskovalnih študij upravljanja z vodami (zagotovitev ustrezne oskrbe z vodo, varstvo vodnih virov, protipoplavni ukrepi)</a:t>
            </a:r>
          </a:p>
          <a:p>
            <a:pPr marL="0" indent="0">
              <a:buNone/>
            </a:pPr>
            <a:endParaRPr lang="sl-SI" sz="12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6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sharepoint/v3/field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426</TotalTime>
  <Words>1026</Words>
  <Application>Microsoft Office PowerPoint</Application>
  <PresentationFormat>Diaprojekcija na zaslonu (16:9)</PresentationFormat>
  <Paragraphs>153</Paragraphs>
  <Slides>12</Slides>
  <Notes>10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9" baseType="lpstr">
      <vt:lpstr>Arial</vt:lpstr>
      <vt:lpstr>Calibri</vt:lpstr>
      <vt:lpstr>Open Sans</vt:lpstr>
      <vt:lpstr>Times New Roman</vt:lpstr>
      <vt:lpstr>Wingdings</vt:lpstr>
      <vt:lpstr>Wingdings 2</vt:lpstr>
      <vt:lpstr>Office Theme</vt:lpstr>
      <vt:lpstr>Program sodelovanja  INTERREG V-A   Slovenija-Avstrija</vt:lpstr>
      <vt:lpstr>Programsko območje</vt:lpstr>
      <vt:lpstr>PowerPointova predstavitev</vt:lpstr>
      <vt:lpstr>Velikost in trajanje projektov</vt:lpstr>
      <vt:lpstr>Sestava partnerstva</vt:lpstr>
      <vt:lpstr>PowerPointova predstavitev</vt:lpstr>
      <vt:lpstr>PowerPointova predstavitev</vt:lpstr>
      <vt:lpstr>Prednostna os 1 primeri ukrepov, ki jim je namenjena podpora v okviru prednostne naložbe 1b </vt:lpstr>
      <vt:lpstr>Prednostna os 2 primeri ukrepov, ki jim je namenjena podpora v okviru prednostnih naložb 6c in 6f </vt:lpstr>
      <vt:lpstr>Prednostna os 3 primeri ukrepov, ki jim je namenjena podpora v okviru prednostnih naložb 11 b 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Mojca Trafela</cp:lastModifiedBy>
  <cp:revision>122</cp:revision>
  <cp:lastPrinted>2015-11-05T06:48:29Z</cp:lastPrinted>
  <dcterms:created xsi:type="dcterms:W3CDTF">2010-04-12T23:12:02Z</dcterms:created>
  <dcterms:modified xsi:type="dcterms:W3CDTF">2015-11-05T06:48:54Z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