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50" r:id="rId2"/>
  </p:sldMasterIdLst>
  <p:notesMasterIdLst>
    <p:notesMasterId r:id="rId19"/>
  </p:notesMasterIdLst>
  <p:handoutMasterIdLst>
    <p:handoutMasterId r:id="rId20"/>
  </p:handoutMasterIdLst>
  <p:sldIdLst>
    <p:sldId id="322" r:id="rId3"/>
    <p:sldId id="363" r:id="rId4"/>
    <p:sldId id="361" r:id="rId5"/>
    <p:sldId id="369" r:id="rId6"/>
    <p:sldId id="364" r:id="rId7"/>
    <p:sldId id="365" r:id="rId8"/>
    <p:sldId id="366" r:id="rId9"/>
    <p:sldId id="367" r:id="rId10"/>
    <p:sldId id="372" r:id="rId11"/>
    <p:sldId id="370" r:id="rId12"/>
    <p:sldId id="371" r:id="rId13"/>
    <p:sldId id="373" r:id="rId14"/>
    <p:sldId id="374" r:id="rId15"/>
    <p:sldId id="375" r:id="rId16"/>
    <p:sldId id="368" r:id="rId17"/>
    <p:sldId id="376" r:id="rId18"/>
  </p:sldIdLst>
  <p:sldSz cx="9144000" cy="6858000" type="screen4x3"/>
  <p:notesSz cx="6761163" cy="9942513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Sylfaen" pitchFamily="18" charset="0"/>
      <p:regular r:id="rId25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29DBA"/>
    <a:srgbClr val="FF6600"/>
    <a:srgbClr val="99FFCC"/>
    <a:srgbClr val="FFCC00"/>
    <a:srgbClr val="000000"/>
    <a:srgbClr val="99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97" autoAdjust="0"/>
    <p:restoredTop sz="82652" autoAdjust="0"/>
  </p:normalViewPr>
  <p:slideViewPr>
    <p:cSldViewPr snapToGrid="0" snapToObjects="1">
      <p:cViewPr varScale="1">
        <p:scale>
          <a:sx n="69" d="100"/>
          <a:sy n="69" d="100"/>
        </p:scale>
        <p:origin x="-1128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3312" y="90"/>
      </p:cViewPr>
      <p:guideLst/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610867-4566-4F4A-BE94-7CA42BB16A0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24B0C225-3792-4653-85A4-EF2DA8AE0067}">
      <dgm:prSet phldrT="[besedilo]"/>
      <dgm:spPr/>
      <dgm:t>
        <a:bodyPr/>
        <a:lstStyle/>
        <a:p>
          <a:r>
            <a:rPr lang="sl-SI" dirty="0" smtClean="0"/>
            <a:t>Evropska digitalna agenda    (2010)</a:t>
          </a:r>
          <a:endParaRPr lang="sl-SI" dirty="0"/>
        </a:p>
      </dgm:t>
    </dgm:pt>
    <dgm:pt modelId="{35F20E3A-11A7-4792-88B9-A0D7EED99A2D}" type="parTrans" cxnId="{CB60F841-47D0-4C9B-934F-45343AC65610}">
      <dgm:prSet/>
      <dgm:spPr/>
      <dgm:t>
        <a:bodyPr/>
        <a:lstStyle/>
        <a:p>
          <a:endParaRPr lang="sl-SI"/>
        </a:p>
      </dgm:t>
    </dgm:pt>
    <dgm:pt modelId="{5ED4F181-4A15-4946-99AE-3985AF9CB53A}" type="sibTrans" cxnId="{CB60F841-47D0-4C9B-934F-45343AC65610}">
      <dgm:prSet/>
      <dgm:spPr/>
      <dgm:t>
        <a:bodyPr/>
        <a:lstStyle/>
        <a:p>
          <a:endParaRPr lang="sl-SI"/>
        </a:p>
      </dgm:t>
    </dgm:pt>
    <dgm:pt modelId="{271E7C8C-9478-411C-955B-D95BF23B9552}">
      <dgm:prSet phldrT="[besedilo]"/>
      <dgm:spPr/>
      <dgm:t>
        <a:bodyPr/>
        <a:lstStyle/>
        <a:p>
          <a:pPr algn="l"/>
          <a:r>
            <a:rPr lang="sl-SI" dirty="0" smtClean="0">
              <a:solidFill>
                <a:schemeClr val="tx2"/>
              </a:solidFill>
            </a:rPr>
            <a:t>Izkoristiti IKT za trajno digitalno gospodarsko rast in družbene koristi.</a:t>
          </a:r>
          <a:endParaRPr lang="sl-SI" dirty="0">
            <a:solidFill>
              <a:schemeClr val="tx2"/>
            </a:solidFill>
          </a:endParaRPr>
        </a:p>
      </dgm:t>
    </dgm:pt>
    <dgm:pt modelId="{CACB55BF-354F-4C78-ABC5-035BF2EDF481}" type="parTrans" cxnId="{D416BF4E-7FEF-4D69-AE45-CA3B93365C4A}">
      <dgm:prSet/>
      <dgm:spPr/>
      <dgm:t>
        <a:bodyPr/>
        <a:lstStyle/>
        <a:p>
          <a:endParaRPr lang="sl-SI"/>
        </a:p>
      </dgm:t>
    </dgm:pt>
    <dgm:pt modelId="{22EDDEDB-D416-47FE-B8D1-C9F91C0DA792}" type="sibTrans" cxnId="{D416BF4E-7FEF-4D69-AE45-CA3B93365C4A}">
      <dgm:prSet/>
      <dgm:spPr/>
      <dgm:t>
        <a:bodyPr/>
        <a:lstStyle/>
        <a:p>
          <a:endParaRPr lang="sl-SI"/>
        </a:p>
      </dgm:t>
    </dgm:pt>
    <dgm:pt modelId="{02258DEB-11C7-4DE8-9250-A8DF415382D7}">
      <dgm:prSet phldrT="[besedilo]"/>
      <dgm:spPr/>
      <dgm:t>
        <a:bodyPr/>
        <a:lstStyle/>
        <a:p>
          <a:r>
            <a:rPr lang="sl-SI" dirty="0" smtClean="0"/>
            <a:t>DIGITALNA SLOVENIJA 2020   (2016)</a:t>
          </a:r>
          <a:endParaRPr lang="sl-SI" dirty="0"/>
        </a:p>
      </dgm:t>
    </dgm:pt>
    <dgm:pt modelId="{9DAE85BA-88FD-4038-A6FD-0531605185C4}" type="parTrans" cxnId="{C43F8CF0-17EE-47E0-81B3-0423F2FE23BD}">
      <dgm:prSet/>
      <dgm:spPr/>
      <dgm:t>
        <a:bodyPr/>
        <a:lstStyle/>
        <a:p>
          <a:endParaRPr lang="sl-SI"/>
        </a:p>
      </dgm:t>
    </dgm:pt>
    <dgm:pt modelId="{351C3391-8356-40AB-AACA-3324B3B200C4}" type="sibTrans" cxnId="{C43F8CF0-17EE-47E0-81B3-0423F2FE23BD}">
      <dgm:prSet/>
      <dgm:spPr/>
      <dgm:t>
        <a:bodyPr/>
        <a:lstStyle/>
        <a:p>
          <a:endParaRPr lang="sl-SI"/>
        </a:p>
      </dgm:t>
    </dgm:pt>
    <dgm:pt modelId="{B3815557-FA1D-4498-8A38-334DDCDC765E}">
      <dgm:prSet phldrT="[besedilo]"/>
      <dgm:spPr/>
      <dgm:t>
        <a:bodyPr/>
        <a:lstStyle/>
        <a:p>
          <a:pPr algn="l"/>
          <a:r>
            <a:rPr lang="sl-SI" b="1" dirty="0" smtClean="0">
              <a:solidFill>
                <a:schemeClr val="tx2"/>
              </a:solidFill>
            </a:rPr>
            <a:t>Digitalizacija Slovenije z intenzivno in inovativno uporabo IKT in interneta v vseh segmentih družbe.</a:t>
          </a:r>
          <a:endParaRPr lang="sl-SI" b="1" dirty="0">
            <a:solidFill>
              <a:schemeClr val="tx2"/>
            </a:solidFill>
          </a:endParaRPr>
        </a:p>
      </dgm:t>
    </dgm:pt>
    <dgm:pt modelId="{6E20471D-AD05-4BC6-9FD1-FDF89DAA2233}" type="parTrans" cxnId="{A1772B09-B2C6-4D94-9E81-3AAF815DBE3E}">
      <dgm:prSet/>
      <dgm:spPr/>
      <dgm:t>
        <a:bodyPr/>
        <a:lstStyle/>
        <a:p>
          <a:endParaRPr lang="sl-SI"/>
        </a:p>
      </dgm:t>
    </dgm:pt>
    <dgm:pt modelId="{47C78321-106B-4A32-B871-A9AECA21BA78}" type="sibTrans" cxnId="{A1772B09-B2C6-4D94-9E81-3AAF815DBE3E}">
      <dgm:prSet/>
      <dgm:spPr/>
      <dgm:t>
        <a:bodyPr/>
        <a:lstStyle/>
        <a:p>
          <a:endParaRPr lang="sl-SI"/>
        </a:p>
      </dgm:t>
    </dgm:pt>
    <dgm:pt modelId="{1BF53FF4-618C-45F5-9A69-7CB5EAA0A13E}">
      <dgm:prSet phldrT="[besedilo]"/>
      <dgm:spPr/>
      <dgm:t>
        <a:bodyPr/>
        <a:lstStyle/>
        <a:p>
          <a:pPr algn="l"/>
          <a:r>
            <a:rPr lang="sl-SI" dirty="0" smtClean="0">
              <a:solidFill>
                <a:schemeClr val="tx2"/>
              </a:solidFill>
            </a:rPr>
            <a:t>Vzpostaviti in izkoristiti prednosti enotnega evropskega digitalnega trga (prostora).</a:t>
          </a:r>
          <a:endParaRPr lang="sl-SI" dirty="0">
            <a:solidFill>
              <a:schemeClr val="tx2"/>
            </a:solidFill>
          </a:endParaRPr>
        </a:p>
      </dgm:t>
    </dgm:pt>
    <dgm:pt modelId="{2E1A87A8-50EA-4E2D-A14E-A0CB7DF76BB6}" type="sibTrans" cxnId="{159622BC-F404-4F5B-AEB1-C694A635BADE}">
      <dgm:prSet/>
      <dgm:spPr/>
      <dgm:t>
        <a:bodyPr/>
        <a:lstStyle/>
        <a:p>
          <a:endParaRPr lang="sl-SI"/>
        </a:p>
      </dgm:t>
    </dgm:pt>
    <dgm:pt modelId="{0FEE16EA-231C-421F-BC08-F8E906192348}" type="parTrans" cxnId="{159622BC-F404-4F5B-AEB1-C694A635BADE}">
      <dgm:prSet/>
      <dgm:spPr/>
      <dgm:t>
        <a:bodyPr/>
        <a:lstStyle/>
        <a:p>
          <a:endParaRPr lang="sl-SI"/>
        </a:p>
      </dgm:t>
    </dgm:pt>
    <dgm:pt modelId="{FB78D78B-8661-41FD-9A02-7315AEC85A30}">
      <dgm:prSet phldrT="[besedilo]"/>
      <dgm:spPr/>
      <dgm:t>
        <a:bodyPr/>
        <a:lstStyle/>
        <a:p>
          <a:r>
            <a:rPr lang="sl-SI" dirty="0" smtClean="0"/>
            <a:t>Strategija DIGITAL SINGLE MARKET    (2015)</a:t>
          </a:r>
          <a:endParaRPr lang="sl-SI" dirty="0"/>
        </a:p>
      </dgm:t>
    </dgm:pt>
    <dgm:pt modelId="{CF0F3782-F8A2-4BC3-A950-FFCD25EBFDFC}" type="sibTrans" cxnId="{3FACE953-6FF4-4D26-A829-6FCF5EED3BC6}">
      <dgm:prSet/>
      <dgm:spPr/>
      <dgm:t>
        <a:bodyPr/>
        <a:lstStyle/>
        <a:p>
          <a:endParaRPr lang="sl-SI"/>
        </a:p>
      </dgm:t>
    </dgm:pt>
    <dgm:pt modelId="{D6CD23A7-8A6B-4881-8CE9-7265F5F88ACC}" type="parTrans" cxnId="{3FACE953-6FF4-4D26-A829-6FCF5EED3BC6}">
      <dgm:prSet/>
      <dgm:spPr/>
      <dgm:t>
        <a:bodyPr/>
        <a:lstStyle/>
        <a:p>
          <a:endParaRPr lang="sl-SI"/>
        </a:p>
      </dgm:t>
    </dgm:pt>
    <dgm:pt modelId="{BE99D561-DF82-450D-8B9D-E14121D54A8E}" type="pres">
      <dgm:prSet presAssocID="{63610867-4566-4F4A-BE94-7CA42BB16A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2E1F5E28-1BFF-4B1E-9CEC-EA64C8691267}" type="pres">
      <dgm:prSet presAssocID="{02258DEB-11C7-4DE8-9250-A8DF415382D7}" presName="boxAndChildren" presStyleCnt="0"/>
      <dgm:spPr/>
    </dgm:pt>
    <dgm:pt modelId="{E1698406-DF89-4F93-ABA8-D06DCB839D82}" type="pres">
      <dgm:prSet presAssocID="{02258DEB-11C7-4DE8-9250-A8DF415382D7}" presName="parentTextBox" presStyleLbl="node1" presStyleIdx="0" presStyleCnt="3"/>
      <dgm:spPr/>
      <dgm:t>
        <a:bodyPr/>
        <a:lstStyle/>
        <a:p>
          <a:endParaRPr lang="sl-SI"/>
        </a:p>
      </dgm:t>
    </dgm:pt>
    <dgm:pt modelId="{D12DED3D-84D5-4BE6-86EC-CE3C00D87F0E}" type="pres">
      <dgm:prSet presAssocID="{02258DEB-11C7-4DE8-9250-A8DF415382D7}" presName="entireBox" presStyleLbl="node1" presStyleIdx="0" presStyleCnt="3"/>
      <dgm:spPr/>
      <dgm:t>
        <a:bodyPr/>
        <a:lstStyle/>
        <a:p>
          <a:endParaRPr lang="sl-SI"/>
        </a:p>
      </dgm:t>
    </dgm:pt>
    <dgm:pt modelId="{36705307-ECE6-43A9-89A4-20D6B27B183E}" type="pres">
      <dgm:prSet presAssocID="{02258DEB-11C7-4DE8-9250-A8DF415382D7}" presName="descendantBox" presStyleCnt="0"/>
      <dgm:spPr/>
    </dgm:pt>
    <dgm:pt modelId="{62187BD5-D423-4C80-B704-625F32A67792}" type="pres">
      <dgm:prSet presAssocID="{B3815557-FA1D-4498-8A38-334DDCDC765E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604205C-1D53-4901-A81F-66F30A074648}" type="pres">
      <dgm:prSet presAssocID="{CF0F3782-F8A2-4BC3-A950-FFCD25EBFDFC}" presName="sp" presStyleCnt="0"/>
      <dgm:spPr/>
    </dgm:pt>
    <dgm:pt modelId="{0136CC4E-004D-41BB-A506-CD6EFC35B385}" type="pres">
      <dgm:prSet presAssocID="{FB78D78B-8661-41FD-9A02-7315AEC85A30}" presName="arrowAndChildren" presStyleCnt="0"/>
      <dgm:spPr/>
    </dgm:pt>
    <dgm:pt modelId="{579BCBC5-F7F9-4A48-8474-30B4A6B5C671}" type="pres">
      <dgm:prSet presAssocID="{FB78D78B-8661-41FD-9A02-7315AEC85A30}" presName="parentTextArrow" presStyleLbl="node1" presStyleIdx="0" presStyleCnt="3"/>
      <dgm:spPr/>
      <dgm:t>
        <a:bodyPr/>
        <a:lstStyle/>
        <a:p>
          <a:endParaRPr lang="sl-SI"/>
        </a:p>
      </dgm:t>
    </dgm:pt>
    <dgm:pt modelId="{7FE4AD12-61AE-49E7-B00E-9DD324408422}" type="pres">
      <dgm:prSet presAssocID="{FB78D78B-8661-41FD-9A02-7315AEC85A30}" presName="arrow" presStyleLbl="node1" presStyleIdx="1" presStyleCnt="3"/>
      <dgm:spPr/>
      <dgm:t>
        <a:bodyPr/>
        <a:lstStyle/>
        <a:p>
          <a:endParaRPr lang="sl-SI"/>
        </a:p>
      </dgm:t>
    </dgm:pt>
    <dgm:pt modelId="{63915147-AAE9-4473-BDB3-DCD1CACD6A4F}" type="pres">
      <dgm:prSet presAssocID="{FB78D78B-8661-41FD-9A02-7315AEC85A30}" presName="descendantArrow" presStyleCnt="0"/>
      <dgm:spPr/>
    </dgm:pt>
    <dgm:pt modelId="{5FA182F9-10FE-4A58-A1EE-0C3A6963C56F}" type="pres">
      <dgm:prSet presAssocID="{1BF53FF4-618C-45F5-9A69-7CB5EAA0A13E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12033A5-2EFE-4A2C-A72E-2C739FD5C40E}" type="pres">
      <dgm:prSet presAssocID="{5ED4F181-4A15-4946-99AE-3985AF9CB53A}" presName="sp" presStyleCnt="0"/>
      <dgm:spPr/>
    </dgm:pt>
    <dgm:pt modelId="{9481A1D9-594B-49BF-81AB-AE5C888BF3C0}" type="pres">
      <dgm:prSet presAssocID="{24B0C225-3792-4653-85A4-EF2DA8AE0067}" presName="arrowAndChildren" presStyleCnt="0"/>
      <dgm:spPr/>
    </dgm:pt>
    <dgm:pt modelId="{1D84FEA9-A4B1-48D6-9390-81E5561BC5CC}" type="pres">
      <dgm:prSet presAssocID="{24B0C225-3792-4653-85A4-EF2DA8AE0067}" presName="parentTextArrow" presStyleLbl="node1" presStyleIdx="1" presStyleCnt="3"/>
      <dgm:spPr/>
      <dgm:t>
        <a:bodyPr/>
        <a:lstStyle/>
        <a:p>
          <a:endParaRPr lang="sl-SI"/>
        </a:p>
      </dgm:t>
    </dgm:pt>
    <dgm:pt modelId="{3CD9835F-5515-4467-BCD8-E272903192FE}" type="pres">
      <dgm:prSet presAssocID="{24B0C225-3792-4653-85A4-EF2DA8AE0067}" presName="arrow" presStyleLbl="node1" presStyleIdx="2" presStyleCnt="3"/>
      <dgm:spPr/>
      <dgm:t>
        <a:bodyPr/>
        <a:lstStyle/>
        <a:p>
          <a:endParaRPr lang="sl-SI"/>
        </a:p>
      </dgm:t>
    </dgm:pt>
    <dgm:pt modelId="{CB135D2C-FA7E-402F-8BAE-6158605C95DE}" type="pres">
      <dgm:prSet presAssocID="{24B0C225-3792-4653-85A4-EF2DA8AE0067}" presName="descendantArrow" presStyleCnt="0"/>
      <dgm:spPr/>
    </dgm:pt>
    <dgm:pt modelId="{4C4FBF31-779F-4C52-A2E3-D47BABB692E2}" type="pres">
      <dgm:prSet presAssocID="{271E7C8C-9478-411C-955B-D95BF23B9552}" presName="childTextArrow" presStyleLbl="fgAccFollowNode1" presStyleIdx="2" presStyleCnt="3" custScaleY="9905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913EE2D4-68F4-40B2-ADCF-DF84AEF4D5D4}" type="presOf" srcId="{271E7C8C-9478-411C-955B-D95BF23B9552}" destId="{4C4FBF31-779F-4C52-A2E3-D47BABB692E2}" srcOrd="0" destOrd="0" presId="urn:microsoft.com/office/officeart/2005/8/layout/process4"/>
    <dgm:cxn modelId="{2F3D4CB6-62B2-4597-AD82-3359A1799384}" type="presOf" srcId="{63610867-4566-4F4A-BE94-7CA42BB16A08}" destId="{BE99D561-DF82-450D-8B9D-E14121D54A8E}" srcOrd="0" destOrd="0" presId="urn:microsoft.com/office/officeart/2005/8/layout/process4"/>
    <dgm:cxn modelId="{C43F8CF0-17EE-47E0-81B3-0423F2FE23BD}" srcId="{63610867-4566-4F4A-BE94-7CA42BB16A08}" destId="{02258DEB-11C7-4DE8-9250-A8DF415382D7}" srcOrd="2" destOrd="0" parTransId="{9DAE85BA-88FD-4038-A6FD-0531605185C4}" sibTransId="{351C3391-8356-40AB-AACA-3324B3B200C4}"/>
    <dgm:cxn modelId="{059968EC-3655-421F-9F1D-AA349B60CE84}" type="presOf" srcId="{02258DEB-11C7-4DE8-9250-A8DF415382D7}" destId="{D12DED3D-84D5-4BE6-86EC-CE3C00D87F0E}" srcOrd="1" destOrd="0" presId="urn:microsoft.com/office/officeart/2005/8/layout/process4"/>
    <dgm:cxn modelId="{904C8DD9-4747-4DDB-8E1E-3D7E20DB7EFD}" type="presOf" srcId="{24B0C225-3792-4653-85A4-EF2DA8AE0067}" destId="{3CD9835F-5515-4467-BCD8-E272903192FE}" srcOrd="1" destOrd="0" presId="urn:microsoft.com/office/officeart/2005/8/layout/process4"/>
    <dgm:cxn modelId="{FDBC96B6-B1BF-4F82-9B05-28F4380A8B83}" type="presOf" srcId="{02258DEB-11C7-4DE8-9250-A8DF415382D7}" destId="{E1698406-DF89-4F93-ABA8-D06DCB839D82}" srcOrd="0" destOrd="0" presId="urn:microsoft.com/office/officeart/2005/8/layout/process4"/>
    <dgm:cxn modelId="{B162B220-2A4D-41EB-B385-E3602D1D3095}" type="presOf" srcId="{24B0C225-3792-4653-85A4-EF2DA8AE0067}" destId="{1D84FEA9-A4B1-48D6-9390-81E5561BC5CC}" srcOrd="0" destOrd="0" presId="urn:microsoft.com/office/officeart/2005/8/layout/process4"/>
    <dgm:cxn modelId="{CB60F841-47D0-4C9B-934F-45343AC65610}" srcId="{63610867-4566-4F4A-BE94-7CA42BB16A08}" destId="{24B0C225-3792-4653-85A4-EF2DA8AE0067}" srcOrd="0" destOrd="0" parTransId="{35F20E3A-11A7-4792-88B9-A0D7EED99A2D}" sibTransId="{5ED4F181-4A15-4946-99AE-3985AF9CB53A}"/>
    <dgm:cxn modelId="{DC0468E5-17A8-4105-87D2-BE490DE5CB9D}" type="presOf" srcId="{1BF53FF4-618C-45F5-9A69-7CB5EAA0A13E}" destId="{5FA182F9-10FE-4A58-A1EE-0C3A6963C56F}" srcOrd="0" destOrd="0" presId="urn:microsoft.com/office/officeart/2005/8/layout/process4"/>
    <dgm:cxn modelId="{F1D0398A-BEE1-418C-94C6-61E64E9A5BFD}" type="presOf" srcId="{FB78D78B-8661-41FD-9A02-7315AEC85A30}" destId="{579BCBC5-F7F9-4A48-8474-30B4A6B5C671}" srcOrd="0" destOrd="0" presId="urn:microsoft.com/office/officeart/2005/8/layout/process4"/>
    <dgm:cxn modelId="{0851B693-D85A-4231-81D1-BE7CE7BB9B55}" type="presOf" srcId="{FB78D78B-8661-41FD-9A02-7315AEC85A30}" destId="{7FE4AD12-61AE-49E7-B00E-9DD324408422}" srcOrd="1" destOrd="0" presId="urn:microsoft.com/office/officeart/2005/8/layout/process4"/>
    <dgm:cxn modelId="{A1772B09-B2C6-4D94-9E81-3AAF815DBE3E}" srcId="{02258DEB-11C7-4DE8-9250-A8DF415382D7}" destId="{B3815557-FA1D-4498-8A38-334DDCDC765E}" srcOrd="0" destOrd="0" parTransId="{6E20471D-AD05-4BC6-9FD1-FDF89DAA2233}" sibTransId="{47C78321-106B-4A32-B871-A9AECA21BA78}"/>
    <dgm:cxn modelId="{61253A93-3792-46FD-8C31-8EABE71E9509}" type="presOf" srcId="{B3815557-FA1D-4498-8A38-334DDCDC765E}" destId="{62187BD5-D423-4C80-B704-625F32A67792}" srcOrd="0" destOrd="0" presId="urn:microsoft.com/office/officeart/2005/8/layout/process4"/>
    <dgm:cxn modelId="{D416BF4E-7FEF-4D69-AE45-CA3B93365C4A}" srcId="{24B0C225-3792-4653-85A4-EF2DA8AE0067}" destId="{271E7C8C-9478-411C-955B-D95BF23B9552}" srcOrd="0" destOrd="0" parTransId="{CACB55BF-354F-4C78-ABC5-035BF2EDF481}" sibTransId="{22EDDEDB-D416-47FE-B8D1-C9F91C0DA792}"/>
    <dgm:cxn modelId="{159622BC-F404-4F5B-AEB1-C694A635BADE}" srcId="{FB78D78B-8661-41FD-9A02-7315AEC85A30}" destId="{1BF53FF4-618C-45F5-9A69-7CB5EAA0A13E}" srcOrd="0" destOrd="0" parTransId="{0FEE16EA-231C-421F-BC08-F8E906192348}" sibTransId="{2E1A87A8-50EA-4E2D-A14E-A0CB7DF76BB6}"/>
    <dgm:cxn modelId="{3FACE953-6FF4-4D26-A829-6FCF5EED3BC6}" srcId="{63610867-4566-4F4A-BE94-7CA42BB16A08}" destId="{FB78D78B-8661-41FD-9A02-7315AEC85A30}" srcOrd="1" destOrd="0" parTransId="{D6CD23A7-8A6B-4881-8CE9-7265F5F88ACC}" sibTransId="{CF0F3782-F8A2-4BC3-A950-FFCD25EBFDFC}"/>
    <dgm:cxn modelId="{1D0D83BE-7099-4A74-8BC9-EE062F10173F}" type="presParOf" srcId="{BE99D561-DF82-450D-8B9D-E14121D54A8E}" destId="{2E1F5E28-1BFF-4B1E-9CEC-EA64C8691267}" srcOrd="0" destOrd="0" presId="urn:microsoft.com/office/officeart/2005/8/layout/process4"/>
    <dgm:cxn modelId="{4CA32C59-9531-48CC-A485-D87088DF1C53}" type="presParOf" srcId="{2E1F5E28-1BFF-4B1E-9CEC-EA64C8691267}" destId="{E1698406-DF89-4F93-ABA8-D06DCB839D82}" srcOrd="0" destOrd="0" presId="urn:microsoft.com/office/officeart/2005/8/layout/process4"/>
    <dgm:cxn modelId="{4CDFD6F9-C07F-4645-BDE6-EAB996FC46D6}" type="presParOf" srcId="{2E1F5E28-1BFF-4B1E-9CEC-EA64C8691267}" destId="{D12DED3D-84D5-4BE6-86EC-CE3C00D87F0E}" srcOrd="1" destOrd="0" presId="urn:microsoft.com/office/officeart/2005/8/layout/process4"/>
    <dgm:cxn modelId="{3DD98562-D283-44C4-8684-76026C54B694}" type="presParOf" srcId="{2E1F5E28-1BFF-4B1E-9CEC-EA64C8691267}" destId="{36705307-ECE6-43A9-89A4-20D6B27B183E}" srcOrd="2" destOrd="0" presId="urn:microsoft.com/office/officeart/2005/8/layout/process4"/>
    <dgm:cxn modelId="{73F47BEF-2106-40D7-97E0-CB35ED2B3FC7}" type="presParOf" srcId="{36705307-ECE6-43A9-89A4-20D6B27B183E}" destId="{62187BD5-D423-4C80-B704-625F32A67792}" srcOrd="0" destOrd="0" presId="urn:microsoft.com/office/officeart/2005/8/layout/process4"/>
    <dgm:cxn modelId="{892CAAD5-2BBA-4E70-AA9E-AEE06A2149D0}" type="presParOf" srcId="{BE99D561-DF82-450D-8B9D-E14121D54A8E}" destId="{9604205C-1D53-4901-A81F-66F30A074648}" srcOrd="1" destOrd="0" presId="urn:microsoft.com/office/officeart/2005/8/layout/process4"/>
    <dgm:cxn modelId="{033DAC7B-82C2-4C8F-8F0F-4D29A9F5AC18}" type="presParOf" srcId="{BE99D561-DF82-450D-8B9D-E14121D54A8E}" destId="{0136CC4E-004D-41BB-A506-CD6EFC35B385}" srcOrd="2" destOrd="0" presId="urn:microsoft.com/office/officeart/2005/8/layout/process4"/>
    <dgm:cxn modelId="{B75743A1-9557-4CF4-876C-E061F617838B}" type="presParOf" srcId="{0136CC4E-004D-41BB-A506-CD6EFC35B385}" destId="{579BCBC5-F7F9-4A48-8474-30B4A6B5C671}" srcOrd="0" destOrd="0" presId="urn:microsoft.com/office/officeart/2005/8/layout/process4"/>
    <dgm:cxn modelId="{1244D374-1BF4-4FC0-B879-4CDAA6A46827}" type="presParOf" srcId="{0136CC4E-004D-41BB-A506-CD6EFC35B385}" destId="{7FE4AD12-61AE-49E7-B00E-9DD324408422}" srcOrd="1" destOrd="0" presId="urn:microsoft.com/office/officeart/2005/8/layout/process4"/>
    <dgm:cxn modelId="{B0E6945F-545B-4D91-919C-9449E435438C}" type="presParOf" srcId="{0136CC4E-004D-41BB-A506-CD6EFC35B385}" destId="{63915147-AAE9-4473-BDB3-DCD1CACD6A4F}" srcOrd="2" destOrd="0" presId="urn:microsoft.com/office/officeart/2005/8/layout/process4"/>
    <dgm:cxn modelId="{575E6632-FF7B-4A59-A11B-9A7F1525DC45}" type="presParOf" srcId="{63915147-AAE9-4473-BDB3-DCD1CACD6A4F}" destId="{5FA182F9-10FE-4A58-A1EE-0C3A6963C56F}" srcOrd="0" destOrd="0" presId="urn:microsoft.com/office/officeart/2005/8/layout/process4"/>
    <dgm:cxn modelId="{D0911770-7341-4EF1-B566-63741F6C4401}" type="presParOf" srcId="{BE99D561-DF82-450D-8B9D-E14121D54A8E}" destId="{B12033A5-2EFE-4A2C-A72E-2C739FD5C40E}" srcOrd="3" destOrd="0" presId="urn:microsoft.com/office/officeart/2005/8/layout/process4"/>
    <dgm:cxn modelId="{1C6DB312-0A6C-45CB-A091-322A2F705D8D}" type="presParOf" srcId="{BE99D561-DF82-450D-8B9D-E14121D54A8E}" destId="{9481A1D9-594B-49BF-81AB-AE5C888BF3C0}" srcOrd="4" destOrd="0" presId="urn:microsoft.com/office/officeart/2005/8/layout/process4"/>
    <dgm:cxn modelId="{FBA96CDE-8595-4A74-A8D3-F4550747D8B6}" type="presParOf" srcId="{9481A1D9-594B-49BF-81AB-AE5C888BF3C0}" destId="{1D84FEA9-A4B1-48D6-9390-81E5561BC5CC}" srcOrd="0" destOrd="0" presId="urn:microsoft.com/office/officeart/2005/8/layout/process4"/>
    <dgm:cxn modelId="{448FD568-31FB-4466-9BAB-C699EF64FBDB}" type="presParOf" srcId="{9481A1D9-594B-49BF-81AB-AE5C888BF3C0}" destId="{3CD9835F-5515-4467-BCD8-E272903192FE}" srcOrd="1" destOrd="0" presId="urn:microsoft.com/office/officeart/2005/8/layout/process4"/>
    <dgm:cxn modelId="{96830AA4-3E68-4E65-9B5E-75031D19B290}" type="presParOf" srcId="{9481A1D9-594B-49BF-81AB-AE5C888BF3C0}" destId="{CB135D2C-FA7E-402F-8BAE-6158605C95DE}" srcOrd="2" destOrd="0" presId="urn:microsoft.com/office/officeart/2005/8/layout/process4"/>
    <dgm:cxn modelId="{04B606B5-6821-41F8-A5D7-BBFE52C9CBF7}" type="presParOf" srcId="{CB135D2C-FA7E-402F-8BAE-6158605C95DE}" destId="{4C4FBF31-779F-4C52-A2E3-D47BABB692E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2DED3D-84D5-4BE6-86EC-CE3C00D87F0E}">
      <dsp:nvSpPr>
        <dsp:cNvPr id="0" name=""/>
        <dsp:cNvSpPr/>
      </dsp:nvSpPr>
      <dsp:spPr>
        <a:xfrm>
          <a:off x="0" y="3922643"/>
          <a:ext cx="6096000" cy="1287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DIGITALNA SLOVENIJA 2020   (2016)</a:t>
          </a:r>
          <a:endParaRPr lang="sl-SI" sz="2400" kern="1200" dirty="0"/>
        </a:p>
      </dsp:txBody>
      <dsp:txXfrm>
        <a:off x="0" y="3922643"/>
        <a:ext cx="6096000" cy="695249"/>
      </dsp:txXfrm>
    </dsp:sp>
    <dsp:sp modelId="{62187BD5-D423-4C80-B704-625F32A67792}">
      <dsp:nvSpPr>
        <dsp:cNvPr id="0" name=""/>
        <dsp:cNvSpPr/>
      </dsp:nvSpPr>
      <dsp:spPr>
        <a:xfrm>
          <a:off x="0" y="4592143"/>
          <a:ext cx="6096000" cy="5922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b="1" kern="1200" dirty="0" smtClean="0">
              <a:solidFill>
                <a:schemeClr val="tx2"/>
              </a:solidFill>
            </a:rPr>
            <a:t>Digitalizacija Slovenije z intenzivno in inovativno uporabo IKT in interneta v vseh segmentih družbe.</a:t>
          </a:r>
          <a:endParaRPr lang="sl-SI" sz="1900" b="1" kern="1200" dirty="0">
            <a:solidFill>
              <a:schemeClr val="tx2"/>
            </a:solidFill>
          </a:endParaRPr>
        </a:p>
      </dsp:txBody>
      <dsp:txXfrm>
        <a:off x="0" y="4592143"/>
        <a:ext cx="6096000" cy="592249"/>
      </dsp:txXfrm>
    </dsp:sp>
    <dsp:sp modelId="{7FE4AD12-61AE-49E7-B00E-9DD324408422}">
      <dsp:nvSpPr>
        <dsp:cNvPr id="0" name=""/>
        <dsp:cNvSpPr/>
      </dsp:nvSpPr>
      <dsp:spPr>
        <a:xfrm rot="10800000">
          <a:off x="0" y="1961782"/>
          <a:ext cx="6096000" cy="198017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Strategija DIGITAL SINGLE MARKET    (2015)</a:t>
          </a:r>
          <a:endParaRPr lang="sl-SI" sz="2400" kern="1200" dirty="0"/>
        </a:p>
      </dsp:txBody>
      <dsp:txXfrm>
        <a:off x="0" y="1961782"/>
        <a:ext cx="6096000" cy="695040"/>
      </dsp:txXfrm>
    </dsp:sp>
    <dsp:sp modelId="{5FA182F9-10FE-4A58-A1EE-0C3A6963C56F}">
      <dsp:nvSpPr>
        <dsp:cNvPr id="0" name=""/>
        <dsp:cNvSpPr/>
      </dsp:nvSpPr>
      <dsp:spPr>
        <a:xfrm>
          <a:off x="0" y="2656823"/>
          <a:ext cx="6096000" cy="5920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kern="1200" dirty="0" smtClean="0">
              <a:solidFill>
                <a:schemeClr val="tx2"/>
              </a:solidFill>
            </a:rPr>
            <a:t>Vzpostaviti in izkoristiti prednosti enotnega evropskega digitalnega trga (prostora).</a:t>
          </a:r>
          <a:endParaRPr lang="sl-SI" sz="1900" kern="1200" dirty="0">
            <a:solidFill>
              <a:schemeClr val="tx2"/>
            </a:solidFill>
          </a:endParaRPr>
        </a:p>
      </dsp:txBody>
      <dsp:txXfrm>
        <a:off x="0" y="2656823"/>
        <a:ext cx="6096000" cy="592071"/>
      </dsp:txXfrm>
    </dsp:sp>
    <dsp:sp modelId="{3CD9835F-5515-4467-BCD8-E272903192FE}">
      <dsp:nvSpPr>
        <dsp:cNvPr id="0" name=""/>
        <dsp:cNvSpPr/>
      </dsp:nvSpPr>
      <dsp:spPr>
        <a:xfrm rot="10800000">
          <a:off x="0" y="921"/>
          <a:ext cx="6096000" cy="198017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Evropska digitalna agenda    (2010)</a:t>
          </a:r>
          <a:endParaRPr lang="sl-SI" sz="2400" kern="1200" dirty="0"/>
        </a:p>
      </dsp:txBody>
      <dsp:txXfrm>
        <a:off x="0" y="921"/>
        <a:ext cx="6096000" cy="695040"/>
      </dsp:txXfrm>
    </dsp:sp>
    <dsp:sp modelId="{4C4FBF31-779F-4C52-A2E3-D47BABB692E2}">
      <dsp:nvSpPr>
        <dsp:cNvPr id="0" name=""/>
        <dsp:cNvSpPr/>
      </dsp:nvSpPr>
      <dsp:spPr>
        <a:xfrm>
          <a:off x="0" y="698753"/>
          <a:ext cx="6096000" cy="5864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kern="1200" dirty="0" smtClean="0">
              <a:solidFill>
                <a:schemeClr val="tx2"/>
              </a:solidFill>
            </a:rPr>
            <a:t>Izkoristiti IKT za trajno digitalno gospodarsko rast in družbene koristi.</a:t>
          </a:r>
          <a:endParaRPr lang="sl-SI" sz="1900" kern="1200" dirty="0">
            <a:solidFill>
              <a:schemeClr val="tx2"/>
            </a:solidFill>
          </a:endParaRPr>
        </a:p>
      </dsp:txBody>
      <dsp:txXfrm>
        <a:off x="0" y="698753"/>
        <a:ext cx="6096000" cy="586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467" cy="49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6" tIns="45787" rIns="91576" bIns="45787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123" y="0"/>
            <a:ext cx="2930467" cy="49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6" tIns="45787" rIns="91576" bIns="4578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9418B21-EEA2-4FCB-AAFE-50708F6E3F90}" type="datetimeFigureOut">
              <a:rPr lang="sl-SI"/>
              <a:pPr>
                <a:defRPr/>
              </a:pPr>
              <a:t>22. 04. 2016</a:t>
            </a:fld>
            <a:endParaRPr lang="sl-SI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480"/>
            <a:ext cx="2930467" cy="49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6" tIns="45787" rIns="91576" bIns="45787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123" y="9443480"/>
            <a:ext cx="2930467" cy="49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6" tIns="45787" rIns="91576" bIns="457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497F7C8D-B5CD-4E0B-9758-5E2A005581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="" xmlns:p14="http://schemas.microsoft.com/office/powerpoint/2010/main" val="1256579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467" cy="49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6" tIns="45787" rIns="91576" bIns="45787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123" y="0"/>
            <a:ext cx="2930467" cy="49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6" tIns="45787" rIns="91576" bIns="4578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7706C16-A559-4695-8365-69C159548F5B}" type="datetimeFigureOut">
              <a:rPr lang="sl-SI"/>
              <a:pPr>
                <a:defRPr/>
              </a:pPr>
              <a:t>22. 04. 2016</a:t>
            </a:fld>
            <a:endParaRPr lang="sl-SI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746" y="4721741"/>
            <a:ext cx="5407671" cy="447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6" tIns="45787" rIns="91576" bIns="45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480"/>
            <a:ext cx="2930467" cy="49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6" tIns="45787" rIns="91576" bIns="45787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123" y="9443480"/>
            <a:ext cx="2930467" cy="49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6" tIns="45787" rIns="91576" bIns="457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2921B66-5E7C-4119-8439-29C2E2ABE9C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="" xmlns:p14="http://schemas.microsoft.com/office/powerpoint/2010/main" val="3312332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678320" y="4721741"/>
            <a:ext cx="5404524" cy="4475402"/>
          </a:xfrm>
          <a:noFill/>
        </p:spPr>
        <p:txBody>
          <a:bodyPr lIns="91840" tIns="45920" rIns="91840" bIns="45920"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="" xmlns:p14="http://schemas.microsoft.com/office/powerpoint/2010/main" val="454128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Ograd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altLang="sl-SI" smtClean="0"/>
          </a:p>
        </p:txBody>
      </p:sp>
      <p:sp>
        <p:nvSpPr>
          <p:cNvPr id="18436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8A4EAC-6311-4E05-9279-F0ADB8060EC0}" type="slidenum">
              <a:rPr lang="sl-SI" altLang="sl-SI">
                <a:latin typeface="Calibri" panose="020F0502020204030204" pitchFamily="34" charset="0"/>
              </a:rPr>
              <a:pPr/>
              <a:t>10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1069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Ograd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altLang="sl-SI" smtClean="0"/>
          </a:p>
        </p:txBody>
      </p:sp>
      <p:sp>
        <p:nvSpPr>
          <p:cNvPr id="18436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8A4EAC-6311-4E05-9279-F0ADB8060EC0}" type="slidenum">
              <a:rPr lang="sl-SI" altLang="sl-SI">
                <a:latin typeface="Calibri" panose="020F0502020204030204" pitchFamily="34" charset="0"/>
              </a:rPr>
              <a:pPr/>
              <a:t>11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1069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Ograd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altLang="sl-SI" smtClean="0"/>
          </a:p>
        </p:txBody>
      </p:sp>
      <p:sp>
        <p:nvSpPr>
          <p:cNvPr id="18436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8A4EAC-6311-4E05-9279-F0ADB8060EC0}" type="slidenum">
              <a:rPr lang="sl-SI" altLang="sl-SI">
                <a:latin typeface="Calibri" panose="020F0502020204030204" pitchFamily="34" charset="0"/>
              </a:rPr>
              <a:pPr/>
              <a:t>12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1069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Ograd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altLang="sl-SI" smtClean="0"/>
          </a:p>
        </p:txBody>
      </p:sp>
      <p:sp>
        <p:nvSpPr>
          <p:cNvPr id="18436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8A4EAC-6311-4E05-9279-F0ADB8060EC0}" type="slidenum">
              <a:rPr lang="sl-SI" altLang="sl-SI">
                <a:latin typeface="Calibri" panose="020F0502020204030204" pitchFamily="34" charset="0"/>
              </a:rPr>
              <a:pPr/>
              <a:t>13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1069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Ograd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altLang="sl-SI" smtClean="0"/>
          </a:p>
        </p:txBody>
      </p:sp>
      <p:sp>
        <p:nvSpPr>
          <p:cNvPr id="18436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8A4EAC-6311-4E05-9279-F0ADB8060EC0}" type="slidenum">
              <a:rPr lang="sl-SI" altLang="sl-SI">
                <a:latin typeface="Calibri" panose="020F0502020204030204" pitchFamily="34" charset="0"/>
              </a:rPr>
              <a:pPr/>
              <a:t>14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1069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Ograd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altLang="sl-SI" smtClean="0"/>
          </a:p>
        </p:txBody>
      </p:sp>
      <p:sp>
        <p:nvSpPr>
          <p:cNvPr id="18436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8A4EAC-6311-4E05-9279-F0ADB8060EC0}" type="slidenum">
              <a:rPr lang="sl-SI" altLang="sl-SI">
                <a:latin typeface="Calibri" panose="020F0502020204030204" pitchFamily="34" charset="0"/>
              </a:rPr>
              <a:pPr/>
              <a:t>15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2328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Ograd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altLang="sl-SI" smtClean="0"/>
          </a:p>
        </p:txBody>
      </p:sp>
      <p:sp>
        <p:nvSpPr>
          <p:cNvPr id="18436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8A4EAC-6311-4E05-9279-F0ADB8060EC0}" type="slidenum">
              <a:rPr lang="sl-SI" altLang="sl-SI">
                <a:latin typeface="Calibri" panose="020F0502020204030204" pitchFamily="34" charset="0"/>
              </a:rPr>
              <a:pPr/>
              <a:t>16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232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Ograd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altLang="sl-SI" smtClean="0"/>
          </a:p>
        </p:txBody>
      </p:sp>
      <p:sp>
        <p:nvSpPr>
          <p:cNvPr id="18436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8A4EAC-6311-4E05-9279-F0ADB8060EC0}" type="slidenum">
              <a:rPr lang="sl-SI" altLang="sl-SI">
                <a:latin typeface="Calibri" panose="020F0502020204030204" pitchFamily="34" charset="0"/>
              </a:rPr>
              <a:pPr/>
              <a:t>2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1220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Ograd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altLang="sl-SI" smtClean="0"/>
          </a:p>
        </p:txBody>
      </p:sp>
      <p:sp>
        <p:nvSpPr>
          <p:cNvPr id="18436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8A4EAC-6311-4E05-9279-F0ADB8060EC0}" type="slidenum">
              <a:rPr lang="sl-SI" altLang="sl-SI">
                <a:latin typeface="Calibri" panose="020F0502020204030204" pitchFamily="34" charset="0"/>
              </a:rPr>
              <a:pPr/>
              <a:t>3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6088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Ograd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altLang="sl-SI" smtClean="0"/>
          </a:p>
        </p:txBody>
      </p:sp>
      <p:sp>
        <p:nvSpPr>
          <p:cNvPr id="18436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8A4EAC-6311-4E05-9279-F0ADB8060EC0}" type="slidenum">
              <a:rPr lang="sl-SI" altLang="sl-SI">
                <a:latin typeface="Calibri" panose="020F0502020204030204" pitchFamily="34" charset="0"/>
              </a:rPr>
              <a:pPr/>
              <a:t>4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59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Ograd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altLang="sl-SI" smtClean="0"/>
          </a:p>
        </p:txBody>
      </p:sp>
      <p:sp>
        <p:nvSpPr>
          <p:cNvPr id="18436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8A4EAC-6311-4E05-9279-F0ADB8060EC0}" type="slidenum">
              <a:rPr lang="sl-SI" altLang="sl-SI">
                <a:latin typeface="Calibri" panose="020F0502020204030204" pitchFamily="34" charset="0"/>
              </a:rPr>
              <a:pPr/>
              <a:t>5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59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Ograd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altLang="sl-SI" smtClean="0"/>
          </a:p>
        </p:txBody>
      </p:sp>
      <p:sp>
        <p:nvSpPr>
          <p:cNvPr id="18436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8A4EAC-6311-4E05-9279-F0ADB8060EC0}" type="slidenum">
              <a:rPr lang="sl-SI" altLang="sl-SI">
                <a:latin typeface="Calibri" panose="020F0502020204030204" pitchFamily="34" charset="0"/>
              </a:rPr>
              <a:pPr/>
              <a:t>6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6247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Ograd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altLang="sl-SI" smtClean="0"/>
          </a:p>
        </p:txBody>
      </p:sp>
      <p:sp>
        <p:nvSpPr>
          <p:cNvPr id="18436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8A4EAC-6311-4E05-9279-F0ADB8060EC0}" type="slidenum">
              <a:rPr lang="sl-SI" altLang="sl-SI">
                <a:latin typeface="Calibri" panose="020F0502020204030204" pitchFamily="34" charset="0"/>
              </a:rPr>
              <a:pPr/>
              <a:t>7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0325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Ograd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altLang="sl-SI" smtClean="0"/>
          </a:p>
        </p:txBody>
      </p:sp>
      <p:sp>
        <p:nvSpPr>
          <p:cNvPr id="18436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8A4EAC-6311-4E05-9279-F0ADB8060EC0}" type="slidenum">
              <a:rPr lang="sl-SI" altLang="sl-SI">
                <a:latin typeface="Calibri" panose="020F0502020204030204" pitchFamily="34" charset="0"/>
              </a:rPr>
              <a:pPr/>
              <a:t>8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1069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Ograd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altLang="sl-SI" smtClean="0"/>
          </a:p>
        </p:txBody>
      </p:sp>
      <p:sp>
        <p:nvSpPr>
          <p:cNvPr id="18436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8A4EAC-6311-4E05-9279-F0ADB8060EC0}" type="slidenum">
              <a:rPr lang="sl-SI" altLang="sl-SI">
                <a:latin typeface="Calibri" panose="020F0502020204030204" pitchFamily="34" charset="0"/>
              </a:rPr>
              <a:pPr/>
              <a:t>9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106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70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FA6A4-ADAB-4C57-9B80-E1EA058E61A9}" type="datetimeFigureOut">
              <a:rPr lang="en-US"/>
              <a:pPr>
                <a:defRPr/>
              </a:pPr>
              <a:t>4/22/2016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31913" cy="365125"/>
          </a:xfrm>
        </p:spPr>
        <p:txBody>
          <a:bodyPr/>
          <a:lstStyle>
            <a:lvl1pPr>
              <a:defRPr/>
            </a:lvl1pPr>
          </a:lstStyle>
          <a:p>
            <a:fld id="{5AAEA36F-8C56-465B-B76A-2410E6DA1E2B}" type="slidenum">
              <a:rPr lang="en-US" altLang="sl-SI"/>
              <a:pPr/>
              <a:t>‹#›</a:t>
            </a:fld>
            <a:endParaRPr lang="en-US" altLang="sl-SI"/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5" y="223248"/>
            <a:ext cx="2603218" cy="57917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2214"/>
            <a:ext cx="1828799" cy="8394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5789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193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CD4CB-67BD-4DF8-8C77-62386014707D}" type="datetimeFigureOut">
              <a:rPr lang="sl-SI"/>
              <a:pPr>
                <a:defRPr/>
              </a:pPr>
              <a:t>22. 04. 2016</a:t>
            </a:fld>
            <a:endParaRPr lang="sl-S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811AA-3850-4013-A2DB-BE569A1CF1C7}" type="slidenum">
              <a:rPr lang="sl-SI" altLang="sl-SI"/>
              <a:pPr/>
              <a:t>‹#›</a:t>
            </a:fld>
            <a:endParaRPr lang="sl-SI" altLang="sl-SI"/>
          </a:p>
        </p:txBody>
      </p:sp>
      <p:pic>
        <p:nvPicPr>
          <p:cNvPr id="10" name="Slik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5" y="223248"/>
            <a:ext cx="2603218" cy="5791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431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440000"/>
            <a:ext cx="7139407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2880000"/>
            <a:ext cx="713940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F0C1E-5E95-41C0-95D6-DF23B5EC598E}" type="datetimeFigureOut">
              <a:rPr lang="sl-SI"/>
              <a:pPr>
                <a:defRPr/>
              </a:pPr>
              <a:t>22. 04. 2016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D9923-0E5C-4C5E-94F2-CF1986E63A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="" xmlns:p14="http://schemas.microsoft.com/office/powerpoint/2010/main" val="338058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83C2C-7C16-4F46-B2CE-3649BF56E782}" type="datetimeFigureOut">
              <a:rPr lang="sl-SI"/>
              <a:pPr>
                <a:defRPr/>
              </a:pPr>
              <a:t>22. 04. 2016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FC53D83-D864-4AFE-A5E6-9B7D1F3911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="" xmlns:p14="http://schemas.microsoft.com/office/powerpoint/2010/main" val="279407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4120-51FC-4DD1-8531-38A1A57EC98E}" type="datetimeFigureOut">
              <a:rPr lang="sl-SI"/>
              <a:pPr>
                <a:defRPr/>
              </a:pPr>
              <a:t>22. 04. 2016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FA300-1FCE-41B9-84ED-F3CC5B314EB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="" xmlns:p14="http://schemas.microsoft.com/office/powerpoint/2010/main" val="120064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48225" y="3240088"/>
            <a:ext cx="3312000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8E831-FBD4-4374-967E-0B4370A6B716}" type="datetimeFigureOut">
              <a:rPr lang="sl-SI"/>
              <a:pPr>
                <a:defRPr/>
              </a:pPr>
              <a:t>22. 04. 2016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15F1326-8669-4ED3-85C9-024BA624A1EE}" type="slidenum">
              <a:rPr lang="sl-SI" altLang="sl-SI"/>
              <a:pPr/>
              <a:t>‹#›</a:t>
            </a:fld>
            <a:endParaRPr lang="sl-SI" altLang="sl-SI"/>
          </a:p>
        </p:txBody>
      </p:sp>
      <p:pic>
        <p:nvPicPr>
          <p:cNvPr id="12" name="Slik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5" y="223248"/>
            <a:ext cx="2603218" cy="5791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776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34A5D-DE52-4EBB-8BA6-687595C9F620}" type="datetimeFigureOut">
              <a:rPr lang="sl-SI"/>
              <a:pPr>
                <a:defRPr/>
              </a:pPr>
              <a:t>22. 04. 2016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6F24E-BAE4-439F-9694-E229E93F9307}" type="slidenum">
              <a:rPr lang="sl-SI" altLang="sl-SI"/>
              <a:pPr/>
              <a:t>‹#›</a:t>
            </a:fld>
            <a:endParaRPr lang="sl-SI" altLang="sl-SI"/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5" y="223248"/>
            <a:ext cx="2603218" cy="5791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796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CE8AF-F0B4-4A94-B82E-C71B96DA7642}" type="datetimeFigureOut">
              <a:rPr lang="sl-SI"/>
              <a:pPr>
                <a:defRPr/>
              </a:pPr>
              <a:t>22. 04. 2016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F1EEB17-D070-4372-BF04-EF13CBB5EDE6}" type="slidenum">
              <a:rPr lang="sl-SI" altLang="sl-SI"/>
              <a:pPr/>
              <a:t>‹#›</a:t>
            </a:fld>
            <a:endParaRPr lang="sl-SI" altLang="sl-SI"/>
          </a:p>
        </p:txBody>
      </p:sp>
      <p:pic>
        <p:nvPicPr>
          <p:cNvPr id="13" name="Slik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5" y="223248"/>
            <a:ext cx="2603218" cy="5791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695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9CC78-B536-4223-8950-27ABEC8C5AC6}" type="datetimeFigureOut">
              <a:rPr lang="sl-SI"/>
              <a:pPr>
                <a:defRPr/>
              </a:pPr>
              <a:t>22. 04. 2016</a:t>
            </a:fld>
            <a:endParaRPr lang="sl-S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7199E-941C-49E0-9159-02F57A4C7F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="" xmlns:p14="http://schemas.microsoft.com/office/powerpoint/2010/main" val="221609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B8FB6A-E218-411D-980E-4BAAD98697E6}" type="datetimeFigureOut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ABABA"/>
                </a:solidFill>
                <a:latin typeface="Calibri" panose="020F0502020204030204" pitchFamily="34" charset="0"/>
              </a:defRPr>
            </a:lvl1pPr>
          </a:lstStyle>
          <a:p>
            <a:fld id="{244A2CBA-9580-4D92-BB89-1DF0A0D75965}" type="slidenum">
              <a:rPr lang="en-US" altLang="sl-SI"/>
              <a:pPr/>
              <a:t>‹#›</a:t>
            </a:fld>
            <a:endParaRPr lang="en-US" altLang="sl-SI"/>
          </a:p>
        </p:txBody>
      </p:sp>
      <p:pic>
        <p:nvPicPr>
          <p:cNvPr id="2" name="Slika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5" y="223248"/>
            <a:ext cx="2603218" cy="5791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1547813"/>
            <a:ext cx="94440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sl-SI" smtClean="0"/>
              <a:t>Click to edit Master title style</a:t>
            </a:r>
            <a:endParaRPr lang="sl-SI" altLang="sl-SI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3240088"/>
            <a:ext cx="72009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  <a:endParaRPr lang="sl-SI" alt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158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94DE10-727B-418A-87A3-D18C15987CB0}" type="datetimeFigureOut">
              <a:rPr lang="sl-SI"/>
              <a:pPr>
                <a:defRPr/>
              </a:pPr>
              <a:t>22. 04. 2016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81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ABABA"/>
                </a:solidFill>
              </a:defRPr>
            </a:lvl1pPr>
          </a:lstStyle>
          <a:p>
            <a:fld id="{D3AEFE0F-DC75-42E7-BB33-1B6CCF589C44}" type="slidenum">
              <a:rPr lang="sl-SI" altLang="sl-SI"/>
              <a:pPr/>
              <a:t>‹#›</a:t>
            </a:fld>
            <a:endParaRPr lang="sl-SI" altLang="sl-SI"/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5" y="223248"/>
            <a:ext cx="2603218" cy="5791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19" r:id="rId2"/>
    <p:sldLayoutId id="2147484120" r:id="rId3"/>
    <p:sldLayoutId id="2147484121" r:id="rId4"/>
    <p:sldLayoutId id="2147484125" r:id="rId5"/>
    <p:sldLayoutId id="2147484126" r:id="rId6"/>
    <p:sldLayoutId id="2147484127" r:id="rId7"/>
    <p:sldLayoutId id="2147484122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q=industrija+4.0&amp;view=detailv2&amp;&amp;id=23EC517637A1FD72542DAC24F6D81ADAC2F48659&amp;selectedIndex=0&amp;ccid=VLyDuKer&amp;simid=608021122148142709&amp;thid=OIP.M54bc83b8a7ab848e72490c56ba618819o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ng.com/images/search?q=IoT&amp;view=detailv2&amp;&amp;id=630273634BB5D2D58B46EA72016E2AC39A6B205C&amp;selectedIndex=39&amp;ccid=gqV4ZHVx&amp;simid=608012742673828253&amp;thid=OIP.M82a5786475712abd922551b1e32c3d44o0" TargetMode="External"/><Relationship Id="rId13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12" Type="http://schemas.openxmlformats.org/officeDocument/2006/relationships/hyperlink" Target="https://www.bing.com/images/search?q=big+data&amp;view=detailv2&amp;&amp;id=32E81873E1E4FF6AD294B33CB3ECE8666160F358&amp;selectedIndex=12&amp;ccid=/tbhyWwL&amp;simid=608011514308264717&amp;thid=OIP.Mfed6e1c96c0b814908f8ada8225e384co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ing.com/images/search?q=4G&amp;view=detailv2&amp;&amp;id=7CC1A9A7A69CC15788659704F24805277708FB06&amp;selectedIndex=20&amp;ccid=iIZBaQvs&amp;simid=608041441635602333&amp;thid=OIP.M888641690bec31efa10db87fe403fb29o0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5" Type="http://schemas.openxmlformats.org/officeDocument/2006/relationships/image" Target="../media/image22.jpeg"/><Relationship Id="rId10" Type="http://schemas.openxmlformats.org/officeDocument/2006/relationships/hyperlink" Target="https://www.bing.com/images/search?q=smart+cities&amp;view=detailv2&amp;&amp;id=EC06E99A889DDC39E5F1B16279A679545D349DC7&amp;selectedIndex=0&amp;ccid=yLHsoZjf&amp;simid=608023372706024003&amp;thid=OIP.Mc8b1eca198df345eab75cbdfb9149012o0" TargetMode="External"/><Relationship Id="rId4" Type="http://schemas.openxmlformats.org/officeDocument/2006/relationships/hyperlink" Target="https://www.bing.com/images/search?q=5G&amp;view=detailv2&amp;&amp;id=D8ACC7DD9778B56EAAEF631CEABC0D269C6656B6&amp;selectedIndex=5&amp;ccid=ymozS9tW&amp;simid=607995098938609297&amp;thid=OIP.Mca6a334bdb569fcd9ae38feb704aa2b9o0" TargetMode="External"/><Relationship Id="rId9" Type="http://schemas.openxmlformats.org/officeDocument/2006/relationships/image" Target="../media/image19.jpeg"/><Relationship Id="rId14" Type="http://schemas.openxmlformats.org/officeDocument/2006/relationships/hyperlink" Target="https://www.bing.com/images/search?q=industry+4.0&amp;view=detailv2&amp;&amp;id=51AF16D96D5FADB08BA765FB5EFA22C80A9C2F08&amp;selectedIndex=200&amp;ccid=xYcoCod9&amp;simid=608036863203673351&amp;thid=OIP.Mc587280a877dd782b4d14455308a0887o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q=kibernetska+varnost&amp;view=detailv2&amp;&amp;id=9DC5B5E7E1B9EFE3913F0F6DB89570261959E813&amp;selectedIndex=8&amp;ccid=vYfwPy7c&amp;simid=608012966000068711&amp;thid=OIP.Mbd87f03f2edcb305176d13472a374fd3o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q=smart+communities&amp;view=detailv2&amp;&amp;id=F8C4F585853BAFBE3CEF8DCD47E1CCA91D27A4DA&amp;selectedIndex=3&amp;ccid=aKE+gLUH&amp;simid=608033272614031185&amp;thid=OIP.M68a13e80b507062fcd1f1bb4684231bco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www.bing.com/images/search?q=digital+single+market&amp;view=detailv2&amp;&amp;id=4EC012F7A2499CD55F69A530953F5B32D60E77E0&amp;selectedIndex=8&amp;ccid=wY/l+YJK&amp;simid=607995399589072398&amp;thid=OIP.Mc18fe5f9824ab0af358c1a6f9b0c3eefo0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q=digital+single+market&amp;view=detailv2&amp;&amp;id=31A81E4B79CCEFF885B6D79A65E45200071A2207&amp;selectedIndex=47&amp;ccid=tP6Xv9PK&amp;simid=608047325743088920&amp;thid=OIP.Mb4fe97bfd3ca58604e313e4a23945d6fo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q=digital+single+market&amp;view=detailv2&amp;&amp;id=EE0D964BF373F99314B5F5CFA1B1A18D981DE8C9&amp;selectedIndex=62&amp;ccid=hG1Wn7V9&amp;simid=608026851640282068&amp;thid=OIP.M846d569fb57d64510fd3796b7bc16177o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hyperlink" Target="https://www.bing.com/images/search?q=digital+single+market&amp;view=detailv2&amp;&amp;id=88CABBAEAC4105F19B78894D560F956347348399&amp;selectedIndex=11&amp;ccid=BqZlqqAw&amp;simid=608053257094041052&amp;thid=OIP.M06a665aaa030d13845f7d886ef4c1bbco0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9"/>
          <p:cNvSpPr>
            <a:spLocks noGrp="1"/>
          </p:cNvSpPr>
          <p:nvPr>
            <p:ph type="ctrTitle" idx="4294967295"/>
          </p:nvPr>
        </p:nvSpPr>
        <p:spPr bwMode="auto">
          <a:xfrm>
            <a:off x="279400" y="1275347"/>
            <a:ext cx="8311147" cy="4115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sl-SI" altLang="sl-SI" sz="2400" b="1" dirty="0" smtClean="0">
                <a:solidFill>
                  <a:srgbClr val="529DBA"/>
                </a:solidFill>
                <a:cs typeface="Arial" panose="020B0604020202020204" pitchFamily="34" charset="0"/>
              </a:rPr>
              <a:t/>
            </a:r>
            <a:br>
              <a:rPr lang="sl-SI" altLang="sl-SI" sz="2400" b="1" dirty="0" smtClean="0">
                <a:solidFill>
                  <a:srgbClr val="529DBA"/>
                </a:solidFill>
                <a:cs typeface="Arial" panose="020B0604020202020204" pitchFamily="34" charset="0"/>
              </a:rPr>
            </a:br>
            <a:r>
              <a:rPr lang="sl-SI" altLang="sl-SI" sz="6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DIGITALNA </a:t>
            </a:r>
            <a:br>
              <a:rPr lang="sl-SI" altLang="sl-SI" sz="6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sl-SI" altLang="sl-SI" sz="6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SLOVENIJA 2020</a:t>
            </a:r>
            <a:r>
              <a:rPr lang="sl-SI" altLang="sl-SI" sz="60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sl-SI" altLang="sl-SI" sz="60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sl-SI" altLang="sl-SI" sz="6000" b="1" dirty="0" smtClean="0">
                <a:solidFill>
                  <a:srgbClr val="529DBA"/>
                </a:solidFill>
                <a:cs typeface="Arial" panose="020B0604020202020204" pitchFamily="34" charset="0"/>
              </a:rPr>
              <a:t/>
            </a:r>
            <a:br>
              <a:rPr lang="sl-SI" altLang="sl-SI" sz="6000" b="1" dirty="0" smtClean="0">
                <a:solidFill>
                  <a:srgbClr val="529DBA"/>
                </a:solidFill>
                <a:cs typeface="Arial" panose="020B0604020202020204" pitchFamily="34" charset="0"/>
              </a:rPr>
            </a:br>
            <a:r>
              <a:rPr lang="sl-SI" sz="2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Strateški okvir razvoja digitalne družbe do leta 2020</a:t>
            </a:r>
            <a:endParaRPr lang="sl-SI" altLang="sl-SI" sz="2400" b="1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8196" name="Title 9"/>
          <p:cNvSpPr>
            <a:spLocks noGrp="1"/>
          </p:cNvSpPr>
          <p:nvPr>
            <p:ph type="ctrTitle" idx="4294967295"/>
          </p:nvPr>
        </p:nvSpPr>
        <p:spPr bwMode="auto">
          <a:xfrm>
            <a:off x="263525" y="4916488"/>
            <a:ext cx="9147175" cy="9382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sl-SI" altLang="sl-SI" sz="6000" dirty="0"/>
              <a:t>  </a:t>
            </a:r>
            <a:r>
              <a:rPr lang="sl-SI" altLang="sl-SI" sz="2400" b="1" dirty="0">
                <a:solidFill>
                  <a:srgbClr val="529DBA"/>
                </a:solidFill>
                <a:cs typeface="Arial" panose="020B0604020202020204" pitchFamily="34" charset="0"/>
              </a:rPr>
              <a:t/>
            </a:r>
            <a:br>
              <a:rPr lang="sl-SI" altLang="sl-SI" sz="2400" b="1" dirty="0">
                <a:solidFill>
                  <a:srgbClr val="529DBA"/>
                </a:solidFill>
                <a:cs typeface="Arial" panose="020B0604020202020204" pitchFamily="34" charset="0"/>
              </a:rPr>
            </a:br>
            <a:endParaRPr lang="sl-SI" altLang="sl-SI" sz="2400" b="1" dirty="0">
              <a:solidFill>
                <a:srgbClr val="529DBA"/>
              </a:solidFill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45" y="5650225"/>
            <a:ext cx="2021010" cy="120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3580" y="904952"/>
            <a:ext cx="6650670" cy="91165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l"/>
            <a:r>
              <a:rPr lang="sl-SI" sz="2000" b="1" dirty="0">
                <a:solidFill>
                  <a:srgbClr val="529DBA"/>
                </a:solidFill>
              </a:rPr>
              <a:t>Prednostna področja </a:t>
            </a:r>
            <a:r>
              <a:rPr lang="sl-SI" sz="2000" b="1" dirty="0" smtClean="0">
                <a:solidFill>
                  <a:srgbClr val="529DBA"/>
                </a:solidFill>
              </a:rPr>
              <a:t>ukrepanja</a:t>
            </a:r>
            <a:r>
              <a:rPr lang="sl-SI" sz="2800" b="1" dirty="0" smtClean="0">
                <a:solidFill>
                  <a:srgbClr val="529DBA"/>
                </a:solidFill>
              </a:rPr>
              <a:t/>
            </a:r>
            <a:br>
              <a:rPr lang="sl-SI" sz="2800" b="1" dirty="0" smtClean="0">
                <a:solidFill>
                  <a:srgbClr val="529DBA"/>
                </a:solidFill>
              </a:rPr>
            </a:br>
            <a:r>
              <a:rPr lang="sl-SI" sz="2800" dirty="0" smtClean="0">
                <a:solidFill>
                  <a:schemeClr val="accent1">
                    <a:lumMod val="75000"/>
                  </a:schemeClr>
                </a:solidFill>
              </a:rPr>
              <a:t>Inovativne podatkovno vodene storitve</a:t>
            </a:r>
            <a:r>
              <a:rPr lang="sl-SI" sz="2800" b="1" dirty="0" smtClean="0">
                <a:solidFill>
                  <a:srgbClr val="529DBA"/>
                </a:solidFill>
              </a:rPr>
              <a:t/>
            </a:r>
            <a:br>
              <a:rPr lang="sl-SI" sz="2800" b="1" dirty="0" smtClean="0">
                <a:solidFill>
                  <a:srgbClr val="529DBA"/>
                </a:solidFill>
              </a:rPr>
            </a:br>
            <a:r>
              <a:rPr lang="sl-SI" sz="2800" b="1" dirty="0">
                <a:solidFill>
                  <a:srgbClr val="529DBA"/>
                </a:solidFill>
              </a:rPr>
              <a:t/>
            </a:r>
            <a:br>
              <a:rPr lang="sl-SI" sz="2800" b="1" dirty="0">
                <a:solidFill>
                  <a:srgbClr val="529DBA"/>
                </a:solidFill>
              </a:rPr>
            </a:br>
            <a:r>
              <a:rPr lang="pl-PL" sz="2800" b="1" dirty="0" smtClean="0">
                <a:solidFill>
                  <a:srgbClr val="529DBA"/>
                </a:solidFill>
              </a:rPr>
              <a:t> </a:t>
            </a:r>
            <a:endParaRPr lang="en-US" altLang="sl-SI" sz="2800" b="1" dirty="0">
              <a:solidFill>
                <a:srgbClr val="529DBA"/>
              </a:solidFill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203200" y="4079875"/>
            <a:ext cx="8559800" cy="194945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sl-SI" sz="2400" b="0" dirty="0" smtClean="0">
              <a:solidFill>
                <a:srgbClr val="529DBA"/>
              </a:solidFill>
            </a:endParaRPr>
          </a:p>
          <a:p>
            <a:pPr>
              <a:defRPr/>
            </a:pPr>
            <a:r>
              <a:rPr lang="en-US" sz="2400" b="0" dirty="0">
                <a:solidFill>
                  <a:srgbClr val="529DBA"/>
                </a:solidFill>
              </a:rPr>
              <a:t/>
            </a:r>
            <a:br>
              <a:rPr lang="en-US" sz="2400" b="0" dirty="0">
                <a:solidFill>
                  <a:srgbClr val="529DBA"/>
                </a:solidFill>
              </a:rPr>
            </a:br>
            <a:r>
              <a:rPr lang="en-US" sz="2400" b="0" dirty="0">
                <a:solidFill>
                  <a:srgbClr val="529DBA"/>
                </a:solidFill>
              </a:rPr>
              <a:t/>
            </a:r>
            <a:br>
              <a:rPr lang="en-US" sz="2400" b="0" dirty="0">
                <a:solidFill>
                  <a:srgbClr val="529DBA"/>
                </a:solidFill>
              </a:rPr>
            </a:br>
            <a:r>
              <a:rPr lang="sl-SI" sz="2400" b="0" dirty="0" smtClean="0">
                <a:solidFill>
                  <a:srgbClr val="529DBA"/>
                </a:solidFill>
                <a:ea typeface="+mn-ea"/>
              </a:rPr>
              <a:t/>
            </a:r>
            <a:br>
              <a:rPr lang="sl-SI" sz="2400" b="0" dirty="0" smtClean="0">
                <a:solidFill>
                  <a:srgbClr val="529DBA"/>
                </a:solidFill>
                <a:ea typeface="+mn-ea"/>
              </a:rPr>
            </a:br>
            <a:r>
              <a:rPr lang="sl-SI" sz="2400" b="0" dirty="0" smtClean="0">
                <a:solidFill>
                  <a:srgbClr val="529DBA"/>
                </a:solidFill>
                <a:ea typeface="+mn-ea"/>
              </a:rPr>
              <a:t/>
            </a:r>
            <a:br>
              <a:rPr lang="sl-SI" sz="2400" b="0" dirty="0" smtClean="0">
                <a:solidFill>
                  <a:srgbClr val="529DBA"/>
                </a:solidFill>
                <a:ea typeface="+mn-ea"/>
              </a:rPr>
            </a:br>
            <a:r>
              <a:rPr lang="sl-SI" sz="2400" b="0" dirty="0" smtClean="0">
                <a:solidFill>
                  <a:srgbClr val="529DBA"/>
                </a:solidFill>
                <a:ea typeface="+mn-ea"/>
              </a:rPr>
              <a:t/>
            </a:r>
            <a:br>
              <a:rPr lang="sl-SI" sz="2400" b="0" dirty="0" smtClean="0">
                <a:solidFill>
                  <a:srgbClr val="529DBA"/>
                </a:solidFill>
                <a:ea typeface="+mn-ea"/>
              </a:rPr>
            </a:br>
            <a:endParaRPr lang="en-US" sz="2400" b="0" dirty="0">
              <a:solidFill>
                <a:srgbClr val="529DBA"/>
              </a:solidFill>
              <a:ea typeface="+mn-ea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62885" y="1816609"/>
            <a:ext cx="8459195" cy="4612976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izraba potenciala odprtih podatkov javnega sektorja – nacionalno bogastvo in strateška surovina informacijske družbe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izraba potenciala tehnologije masovnih podatkov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razvoj Državnega računalniškega oblaka, razvojno inovacijskega in Arnesovega računalniškega oblaka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razvoj visoko zmogljive računalniške infrastrukture (HPC)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dvig stopnje </a:t>
            </a:r>
            <a:r>
              <a:rPr lang="sl-SI" sz="2400" dirty="0" err="1" smtClean="0">
                <a:solidFill>
                  <a:schemeClr val="tx2"/>
                </a:solidFill>
              </a:rPr>
              <a:t>interoperabilnosti</a:t>
            </a:r>
            <a:endParaRPr lang="sl-SI" sz="2400" dirty="0" smtClean="0">
              <a:solidFill>
                <a:schemeClr val="tx2"/>
              </a:solidFill>
            </a:endParaRP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razvoj inovativnih javnih e-storitev (e-uprava, e-zdravje,…)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uporaba </a:t>
            </a:r>
            <a:r>
              <a:rPr lang="sl-SI" sz="2400" dirty="0" err="1" smtClean="0">
                <a:solidFill>
                  <a:schemeClr val="tx2"/>
                </a:solidFill>
              </a:rPr>
              <a:t>predkomercialnega</a:t>
            </a:r>
            <a:r>
              <a:rPr lang="sl-SI" sz="2400" dirty="0" smtClean="0">
                <a:solidFill>
                  <a:schemeClr val="tx2"/>
                </a:solidFill>
              </a:rPr>
              <a:t> javnega naročanja</a:t>
            </a:r>
          </a:p>
        </p:txBody>
      </p:sp>
    </p:spTree>
    <p:extLst>
      <p:ext uri="{BB962C8B-B14F-4D97-AF65-F5344CB8AC3E}">
        <p14:creationId xmlns="" xmlns:p14="http://schemas.microsoft.com/office/powerpoint/2010/main" val="6992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tse1.mm.bing.net/th?&amp;id=OIP.M54bc83b8a7ab848e72490c56ba618819o0&amp;w=300&amp;h=168&amp;c=0&amp;pid=1.9&amp;rs=0&amp;p=0&amp;r=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6372" y="5291329"/>
            <a:ext cx="2797628" cy="1566672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3580" y="904952"/>
            <a:ext cx="6650670" cy="91165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l"/>
            <a:r>
              <a:rPr lang="sl-SI" sz="2000" b="1" dirty="0">
                <a:solidFill>
                  <a:srgbClr val="529DBA"/>
                </a:solidFill>
              </a:rPr>
              <a:t>Prednostna področja </a:t>
            </a:r>
            <a:r>
              <a:rPr lang="sl-SI" sz="2000" b="1" dirty="0" smtClean="0">
                <a:solidFill>
                  <a:srgbClr val="529DBA"/>
                </a:solidFill>
              </a:rPr>
              <a:t>ukrepanja</a:t>
            </a:r>
            <a:r>
              <a:rPr lang="sl-SI" sz="2800" b="1" dirty="0" smtClean="0">
                <a:solidFill>
                  <a:srgbClr val="529DBA"/>
                </a:solidFill>
              </a:rPr>
              <a:t/>
            </a:r>
            <a:br>
              <a:rPr lang="sl-SI" sz="2800" b="1" dirty="0" smtClean="0">
                <a:solidFill>
                  <a:srgbClr val="529DBA"/>
                </a:solidFill>
              </a:rPr>
            </a:br>
            <a:r>
              <a:rPr lang="sl-SI" sz="2800" dirty="0" smtClean="0">
                <a:solidFill>
                  <a:schemeClr val="accent1">
                    <a:lumMod val="75000"/>
                  </a:schemeClr>
                </a:solidFill>
              </a:rPr>
              <a:t>Digitalno podjetništvo</a:t>
            </a:r>
            <a:r>
              <a:rPr lang="sl-SI" sz="2800" b="1" dirty="0">
                <a:solidFill>
                  <a:srgbClr val="529DBA"/>
                </a:solidFill>
              </a:rPr>
              <a:t/>
            </a:r>
            <a:br>
              <a:rPr lang="sl-SI" sz="2800" b="1" dirty="0">
                <a:solidFill>
                  <a:srgbClr val="529DBA"/>
                </a:solidFill>
              </a:rPr>
            </a:br>
            <a:r>
              <a:rPr lang="pl-PL" sz="2800" b="1" dirty="0" smtClean="0">
                <a:solidFill>
                  <a:srgbClr val="529DBA"/>
                </a:solidFill>
              </a:rPr>
              <a:t> </a:t>
            </a:r>
            <a:endParaRPr lang="en-US" altLang="sl-SI" sz="2800" b="1" dirty="0">
              <a:solidFill>
                <a:srgbClr val="529DBA"/>
              </a:solidFill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203200" y="4079875"/>
            <a:ext cx="8559800" cy="194945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sl-SI" sz="2400" b="0" dirty="0" smtClean="0">
              <a:solidFill>
                <a:srgbClr val="529DBA"/>
              </a:solidFill>
            </a:endParaRPr>
          </a:p>
          <a:p>
            <a:pPr>
              <a:defRPr/>
            </a:pPr>
            <a:r>
              <a:rPr lang="en-US" sz="2400" b="0" dirty="0">
                <a:solidFill>
                  <a:srgbClr val="529DBA"/>
                </a:solidFill>
              </a:rPr>
              <a:t/>
            </a:r>
            <a:br>
              <a:rPr lang="en-US" sz="2400" b="0" dirty="0">
                <a:solidFill>
                  <a:srgbClr val="529DBA"/>
                </a:solidFill>
              </a:rPr>
            </a:br>
            <a:r>
              <a:rPr lang="en-US" sz="2400" b="0" dirty="0">
                <a:solidFill>
                  <a:srgbClr val="529DBA"/>
                </a:solidFill>
              </a:rPr>
              <a:t/>
            </a:r>
            <a:br>
              <a:rPr lang="en-US" sz="2400" b="0" dirty="0">
                <a:solidFill>
                  <a:srgbClr val="529DBA"/>
                </a:solidFill>
              </a:rPr>
            </a:br>
            <a:r>
              <a:rPr lang="sl-SI" sz="2400" b="0" dirty="0" smtClean="0">
                <a:solidFill>
                  <a:srgbClr val="529DBA"/>
                </a:solidFill>
                <a:ea typeface="+mn-ea"/>
              </a:rPr>
              <a:t/>
            </a:r>
            <a:br>
              <a:rPr lang="sl-SI" sz="2400" b="0" dirty="0" smtClean="0">
                <a:solidFill>
                  <a:srgbClr val="529DBA"/>
                </a:solidFill>
                <a:ea typeface="+mn-ea"/>
              </a:rPr>
            </a:br>
            <a:r>
              <a:rPr lang="sl-SI" sz="2400" b="0" dirty="0" smtClean="0">
                <a:solidFill>
                  <a:srgbClr val="529DBA"/>
                </a:solidFill>
                <a:ea typeface="+mn-ea"/>
              </a:rPr>
              <a:t/>
            </a:r>
            <a:br>
              <a:rPr lang="sl-SI" sz="2400" b="0" dirty="0" smtClean="0">
                <a:solidFill>
                  <a:srgbClr val="529DBA"/>
                </a:solidFill>
                <a:ea typeface="+mn-ea"/>
              </a:rPr>
            </a:br>
            <a:r>
              <a:rPr lang="sl-SI" sz="2400" b="0" dirty="0" smtClean="0">
                <a:solidFill>
                  <a:srgbClr val="529DBA"/>
                </a:solidFill>
                <a:ea typeface="+mn-ea"/>
              </a:rPr>
              <a:t/>
            </a:r>
            <a:br>
              <a:rPr lang="sl-SI" sz="2400" b="0" dirty="0" smtClean="0">
                <a:solidFill>
                  <a:srgbClr val="529DBA"/>
                </a:solidFill>
                <a:ea typeface="+mn-ea"/>
              </a:rPr>
            </a:br>
            <a:endParaRPr lang="en-US" sz="2400" b="0" dirty="0">
              <a:solidFill>
                <a:srgbClr val="529DBA"/>
              </a:solidFill>
              <a:ea typeface="+mn-ea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62885" y="1816609"/>
            <a:ext cx="8459195" cy="4612976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digitalizacija gospodarstva (podjetništva) je najpomembnejša digitalna priložnost do leta 2020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ključno za ohranitev konkurenčnosti SI industrije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Nacionalni forum za e-poslovanje in digitalizacijo podjetništva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oblikovanje novih digitalnih delovnih mest – digitalno gospodarstvo – digitalna rast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internetno start-up podjetništvo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osredotočene raziskave, razvoj in inovacije IKT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spodbujanje e-poslovanja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digitalizacija tovarn (industrija 4.0)</a:t>
            </a:r>
          </a:p>
        </p:txBody>
      </p:sp>
    </p:spTree>
    <p:extLst>
      <p:ext uri="{BB962C8B-B14F-4D97-AF65-F5344CB8AC3E}">
        <p14:creationId xmlns="" xmlns:p14="http://schemas.microsoft.com/office/powerpoint/2010/main" val="6992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8" name="Picture 12" descr="https://tse4.mm.bing.net/th?id=OIP.M4846a8c1dd0bb338e0fb83969fb2115fH0&amp;w=213&amp;h=111&amp;c=7&amp;rs=1&amp;qlt=90&amp;o=4&amp;pid=1.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7359" y="2707473"/>
            <a:ext cx="1509141" cy="786455"/>
          </a:xfrm>
          <a:prstGeom prst="rect">
            <a:avLst/>
          </a:prstGeom>
          <a:noFill/>
        </p:spPr>
      </p:pic>
      <p:pic>
        <p:nvPicPr>
          <p:cNvPr id="39944" name="Picture 8" descr="https://tse1.mm.bing.net/th?&amp;id=OIP.Mca6a334bdb569fcd9ae38feb704aa2b9o0&amp;w=300&amp;h=168&amp;c=0&amp;pid=1.9&amp;rs=0&amp;p=0&amp;r=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1534" y="3981449"/>
            <a:ext cx="1496786" cy="838200"/>
          </a:xfrm>
          <a:prstGeom prst="rect">
            <a:avLst/>
          </a:prstGeom>
          <a:noFill/>
        </p:spPr>
      </p:pic>
      <p:pic>
        <p:nvPicPr>
          <p:cNvPr id="39942" name="Picture 6" descr="https://tse1.mm.bing.net/th?&amp;id=OIP.M888641690bec31efa10db87fe403fb29o0&amp;w=299&amp;h=199&amp;c=0&amp;pid=1.9&amp;rs=0&amp;p=0&amp;r=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38320" y="3493928"/>
            <a:ext cx="1760783" cy="1171893"/>
          </a:xfrm>
          <a:prstGeom prst="rect">
            <a:avLst/>
          </a:prstGeom>
          <a:noFill/>
        </p:spPr>
      </p:pic>
      <p:pic>
        <p:nvPicPr>
          <p:cNvPr id="39940" name="Picture 4" descr="https://tse1.mm.bing.net/th?&amp;id=OIP.M82a5786475712abd922551b1e32c3d44o0&amp;w=300&amp;h=200&amp;c=0&amp;pid=1.9&amp;rs=0&amp;p=0&amp;r=0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00" y="1463040"/>
            <a:ext cx="2857500" cy="190500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3580" y="904952"/>
            <a:ext cx="6650670" cy="91165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l"/>
            <a:r>
              <a:rPr lang="sl-SI" sz="2000" b="1" dirty="0">
                <a:solidFill>
                  <a:srgbClr val="529DBA"/>
                </a:solidFill>
              </a:rPr>
              <a:t>Prednostna področja </a:t>
            </a:r>
            <a:r>
              <a:rPr lang="sl-SI" sz="2000" b="1" dirty="0" smtClean="0">
                <a:solidFill>
                  <a:srgbClr val="529DBA"/>
                </a:solidFill>
              </a:rPr>
              <a:t>ukrepanja</a:t>
            </a:r>
            <a:r>
              <a:rPr lang="sl-SI" sz="2800" b="1" dirty="0" smtClean="0">
                <a:solidFill>
                  <a:srgbClr val="529DBA"/>
                </a:solidFill>
              </a:rPr>
              <a:t/>
            </a:r>
            <a:br>
              <a:rPr lang="sl-SI" sz="2800" b="1" dirty="0" smtClean="0">
                <a:solidFill>
                  <a:srgbClr val="529DBA"/>
                </a:solidFill>
              </a:rPr>
            </a:br>
            <a:r>
              <a:rPr lang="sl-SI" sz="2800" dirty="0" smtClean="0">
                <a:solidFill>
                  <a:schemeClr val="accent1">
                    <a:lumMod val="75000"/>
                  </a:schemeClr>
                </a:solidFill>
              </a:rPr>
              <a:t>Horizontalne prioritete</a:t>
            </a:r>
            <a:r>
              <a:rPr lang="sl-SI" sz="2800" b="1" dirty="0">
                <a:solidFill>
                  <a:srgbClr val="529DBA"/>
                </a:solidFill>
              </a:rPr>
              <a:t/>
            </a:r>
            <a:br>
              <a:rPr lang="sl-SI" sz="2800" b="1" dirty="0">
                <a:solidFill>
                  <a:srgbClr val="529DBA"/>
                </a:solidFill>
              </a:rPr>
            </a:br>
            <a:r>
              <a:rPr lang="pl-PL" sz="2800" b="1" dirty="0" smtClean="0">
                <a:solidFill>
                  <a:srgbClr val="529DBA"/>
                </a:solidFill>
              </a:rPr>
              <a:t> </a:t>
            </a:r>
            <a:endParaRPr lang="en-US" altLang="sl-SI" sz="2800" b="1" dirty="0">
              <a:solidFill>
                <a:srgbClr val="529DBA"/>
              </a:solidFill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203200" y="4079875"/>
            <a:ext cx="8559800" cy="194945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sl-SI" sz="2400" b="0" dirty="0" smtClean="0">
              <a:solidFill>
                <a:srgbClr val="529DBA"/>
              </a:solidFill>
            </a:endParaRPr>
          </a:p>
          <a:p>
            <a:pPr>
              <a:defRPr/>
            </a:pPr>
            <a:r>
              <a:rPr lang="en-US" sz="2400" b="0" dirty="0">
                <a:solidFill>
                  <a:srgbClr val="529DBA"/>
                </a:solidFill>
              </a:rPr>
              <a:t/>
            </a:r>
            <a:br>
              <a:rPr lang="en-US" sz="2400" b="0" dirty="0">
                <a:solidFill>
                  <a:srgbClr val="529DBA"/>
                </a:solidFill>
              </a:rPr>
            </a:br>
            <a:r>
              <a:rPr lang="en-US" sz="2400" b="0" dirty="0">
                <a:solidFill>
                  <a:srgbClr val="529DBA"/>
                </a:solidFill>
              </a:rPr>
              <a:t/>
            </a:r>
            <a:br>
              <a:rPr lang="en-US" sz="2400" b="0" dirty="0">
                <a:solidFill>
                  <a:srgbClr val="529DBA"/>
                </a:solidFill>
              </a:rPr>
            </a:br>
            <a:r>
              <a:rPr lang="sl-SI" sz="2400" b="0" dirty="0" smtClean="0">
                <a:solidFill>
                  <a:srgbClr val="529DBA"/>
                </a:solidFill>
                <a:ea typeface="+mn-ea"/>
              </a:rPr>
              <a:t/>
            </a:r>
            <a:br>
              <a:rPr lang="sl-SI" sz="2400" b="0" dirty="0" smtClean="0">
                <a:solidFill>
                  <a:srgbClr val="529DBA"/>
                </a:solidFill>
                <a:ea typeface="+mn-ea"/>
              </a:rPr>
            </a:br>
            <a:r>
              <a:rPr lang="sl-SI" sz="2400" b="0" dirty="0" smtClean="0">
                <a:solidFill>
                  <a:srgbClr val="529DBA"/>
                </a:solidFill>
                <a:ea typeface="+mn-ea"/>
              </a:rPr>
              <a:t/>
            </a:r>
            <a:br>
              <a:rPr lang="sl-SI" sz="2400" b="0" dirty="0" smtClean="0">
                <a:solidFill>
                  <a:srgbClr val="529DBA"/>
                </a:solidFill>
                <a:ea typeface="+mn-ea"/>
              </a:rPr>
            </a:br>
            <a:r>
              <a:rPr lang="sl-SI" sz="2400" b="0" dirty="0" smtClean="0">
                <a:solidFill>
                  <a:srgbClr val="529DBA"/>
                </a:solidFill>
                <a:ea typeface="+mn-ea"/>
              </a:rPr>
              <a:t/>
            </a:r>
            <a:br>
              <a:rPr lang="sl-SI" sz="2400" b="0" dirty="0" smtClean="0">
                <a:solidFill>
                  <a:srgbClr val="529DBA"/>
                </a:solidFill>
                <a:ea typeface="+mn-ea"/>
              </a:rPr>
            </a:br>
            <a:endParaRPr lang="en-US" sz="2400" b="0" dirty="0">
              <a:solidFill>
                <a:srgbClr val="529DBA"/>
              </a:solidFill>
              <a:ea typeface="+mn-ea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62885" y="1816609"/>
            <a:ext cx="8459195" cy="4612976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Tehnološke</a:t>
            </a:r>
          </a:p>
          <a:p>
            <a:pPr marL="800100" lvl="1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internet stvari (Internet </a:t>
            </a:r>
            <a:r>
              <a:rPr lang="sl-SI" sz="2400" dirty="0" err="1" smtClean="0">
                <a:solidFill>
                  <a:schemeClr val="tx2"/>
                </a:solidFill>
              </a:rPr>
              <a:t>of</a:t>
            </a:r>
            <a:r>
              <a:rPr lang="sl-SI" sz="2400" dirty="0" smtClean="0">
                <a:solidFill>
                  <a:schemeClr val="tx2"/>
                </a:solidFill>
              </a:rPr>
              <a:t> </a:t>
            </a:r>
            <a:r>
              <a:rPr lang="sl-SI" sz="2400" dirty="0" err="1" smtClean="0">
                <a:solidFill>
                  <a:schemeClr val="tx2"/>
                </a:solidFill>
              </a:rPr>
              <a:t>Things</a:t>
            </a:r>
            <a:r>
              <a:rPr lang="sl-SI" sz="2400" dirty="0" smtClean="0">
                <a:solidFill>
                  <a:schemeClr val="tx2"/>
                </a:solidFill>
              </a:rPr>
              <a:t> – </a:t>
            </a:r>
            <a:r>
              <a:rPr lang="sl-SI" sz="2400" dirty="0" err="1" smtClean="0">
                <a:solidFill>
                  <a:schemeClr val="tx2"/>
                </a:solidFill>
              </a:rPr>
              <a:t>IoT</a:t>
            </a:r>
            <a:r>
              <a:rPr lang="sl-SI" sz="2400" dirty="0" smtClean="0">
                <a:solidFill>
                  <a:schemeClr val="tx2"/>
                </a:solidFill>
              </a:rPr>
              <a:t>)</a:t>
            </a:r>
          </a:p>
          <a:p>
            <a:pPr marL="800100" lvl="1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računalništvo v oblaku</a:t>
            </a:r>
          </a:p>
          <a:p>
            <a:pPr marL="800100" lvl="1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masovni podatki (big </a:t>
            </a:r>
            <a:r>
              <a:rPr lang="sl-SI" sz="2400" dirty="0" err="1" smtClean="0">
                <a:solidFill>
                  <a:schemeClr val="tx2"/>
                </a:solidFill>
              </a:rPr>
              <a:t>data</a:t>
            </a:r>
            <a:r>
              <a:rPr lang="sl-SI" sz="2400" dirty="0" smtClean="0">
                <a:solidFill>
                  <a:schemeClr val="tx2"/>
                </a:solidFill>
              </a:rPr>
              <a:t>)</a:t>
            </a:r>
          </a:p>
          <a:p>
            <a:pPr marL="800100" lvl="1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mobilne tehnologije</a:t>
            </a:r>
          </a:p>
          <a:p>
            <a:pPr marL="800100" lvl="1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sl-SI" sz="2400" dirty="0" smtClean="0">
              <a:solidFill>
                <a:schemeClr val="tx2"/>
              </a:solidFill>
            </a:endParaRPr>
          </a:p>
          <a:p>
            <a:pPr marL="34290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Vsebinske</a:t>
            </a:r>
          </a:p>
          <a:p>
            <a:pPr marL="800100" lvl="1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digitalizacija podjetništva in industrije</a:t>
            </a:r>
          </a:p>
          <a:p>
            <a:pPr marL="800100" lvl="1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pametne skupnosti, mesta in domovi</a:t>
            </a:r>
          </a:p>
        </p:txBody>
      </p:sp>
      <p:pic>
        <p:nvPicPr>
          <p:cNvPr id="39938" name="Picture 2" descr="https://tse1.mm.bing.net/th?&amp;id=OIP.Mc8b1eca198df345eab75cbdfb9149012o0&amp;w=300&amp;h=258&amp;c=0&amp;pid=1.9&amp;rs=0&amp;p=0&amp;r=0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6500" y="4400549"/>
            <a:ext cx="2857500" cy="2457451"/>
          </a:xfrm>
          <a:prstGeom prst="rect">
            <a:avLst/>
          </a:prstGeom>
          <a:noFill/>
        </p:spPr>
      </p:pic>
      <p:pic>
        <p:nvPicPr>
          <p:cNvPr id="39946" name="Picture 10" descr="https://tse1.mm.bing.net/th?&amp;id=OIP.Mfed6e1c96c0b814908f8ada8225e384co0&amp;w=300&amp;h=151&amp;c=0&amp;pid=1.9&amp;rs=0&amp;p=0&amp;r=0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86500" y="3360737"/>
            <a:ext cx="2857500" cy="1438275"/>
          </a:xfrm>
          <a:prstGeom prst="rect">
            <a:avLst/>
          </a:prstGeom>
          <a:noFill/>
        </p:spPr>
      </p:pic>
      <p:pic>
        <p:nvPicPr>
          <p:cNvPr id="39950" name="Picture 14" descr="https://tse1.mm.bing.net/th?&amp;id=OIP.Mc587280a877dd782b4d14455308a0887o0&amp;w=300&amp;h=143&amp;c=0&amp;pid=1.9&amp;rs=0&amp;p=0&amp;r=0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3200" y="5922618"/>
            <a:ext cx="1962340" cy="935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992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3580" y="904952"/>
            <a:ext cx="6650670" cy="91165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l"/>
            <a:r>
              <a:rPr lang="sl-SI" sz="2000" b="1" dirty="0">
                <a:solidFill>
                  <a:srgbClr val="529DBA"/>
                </a:solidFill>
              </a:rPr>
              <a:t>Prednostna področja </a:t>
            </a:r>
            <a:r>
              <a:rPr lang="sl-SI" sz="2000" b="1" dirty="0" smtClean="0">
                <a:solidFill>
                  <a:srgbClr val="529DBA"/>
                </a:solidFill>
              </a:rPr>
              <a:t>ukrepanja</a:t>
            </a:r>
            <a:r>
              <a:rPr lang="sl-SI" sz="2800" b="1" dirty="0" smtClean="0">
                <a:solidFill>
                  <a:srgbClr val="529DBA"/>
                </a:solidFill>
              </a:rPr>
              <a:t/>
            </a:r>
            <a:br>
              <a:rPr lang="sl-SI" sz="2800" b="1" dirty="0" smtClean="0">
                <a:solidFill>
                  <a:srgbClr val="529DBA"/>
                </a:solidFill>
              </a:rPr>
            </a:br>
            <a:r>
              <a:rPr lang="sl-SI" sz="2800" b="1" dirty="0" smtClean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sl-SI" sz="2800" dirty="0" smtClean="0">
                <a:solidFill>
                  <a:schemeClr val="accent1">
                    <a:lumMod val="75000"/>
                  </a:schemeClr>
                </a:solidFill>
              </a:rPr>
              <a:t>ibernetska varnost</a:t>
            </a:r>
            <a:r>
              <a:rPr lang="sl-SI" sz="2800" b="1" dirty="0">
                <a:solidFill>
                  <a:srgbClr val="529DBA"/>
                </a:solidFill>
              </a:rPr>
              <a:t/>
            </a:r>
            <a:br>
              <a:rPr lang="sl-SI" sz="2800" b="1" dirty="0">
                <a:solidFill>
                  <a:srgbClr val="529DBA"/>
                </a:solidFill>
              </a:rPr>
            </a:br>
            <a:r>
              <a:rPr lang="pl-PL" sz="2800" b="1" dirty="0" smtClean="0">
                <a:solidFill>
                  <a:srgbClr val="529DBA"/>
                </a:solidFill>
              </a:rPr>
              <a:t> </a:t>
            </a:r>
            <a:endParaRPr lang="en-US" altLang="sl-SI" sz="2800" b="1" dirty="0">
              <a:solidFill>
                <a:srgbClr val="529DBA"/>
              </a:solidFill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203200" y="4079875"/>
            <a:ext cx="8559800" cy="194945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sl-SI" sz="2400" b="0" dirty="0" smtClean="0">
              <a:solidFill>
                <a:srgbClr val="529DBA"/>
              </a:solidFill>
            </a:endParaRPr>
          </a:p>
          <a:p>
            <a:pPr>
              <a:defRPr/>
            </a:pPr>
            <a:r>
              <a:rPr lang="en-US" sz="2400" b="0" dirty="0">
                <a:solidFill>
                  <a:srgbClr val="529DBA"/>
                </a:solidFill>
              </a:rPr>
              <a:t/>
            </a:r>
            <a:br>
              <a:rPr lang="en-US" sz="2400" b="0" dirty="0">
                <a:solidFill>
                  <a:srgbClr val="529DBA"/>
                </a:solidFill>
              </a:rPr>
            </a:br>
            <a:r>
              <a:rPr lang="en-US" sz="2400" b="0" dirty="0">
                <a:solidFill>
                  <a:srgbClr val="529DBA"/>
                </a:solidFill>
              </a:rPr>
              <a:t/>
            </a:r>
            <a:br>
              <a:rPr lang="en-US" sz="2400" b="0" dirty="0">
                <a:solidFill>
                  <a:srgbClr val="529DBA"/>
                </a:solidFill>
              </a:rPr>
            </a:br>
            <a:r>
              <a:rPr lang="sl-SI" sz="2400" b="0" dirty="0" smtClean="0">
                <a:solidFill>
                  <a:srgbClr val="529DBA"/>
                </a:solidFill>
                <a:ea typeface="+mn-ea"/>
              </a:rPr>
              <a:t/>
            </a:r>
            <a:br>
              <a:rPr lang="sl-SI" sz="2400" b="0" dirty="0" smtClean="0">
                <a:solidFill>
                  <a:srgbClr val="529DBA"/>
                </a:solidFill>
                <a:ea typeface="+mn-ea"/>
              </a:rPr>
            </a:br>
            <a:r>
              <a:rPr lang="sl-SI" sz="2400" b="0" dirty="0" smtClean="0">
                <a:solidFill>
                  <a:srgbClr val="529DBA"/>
                </a:solidFill>
                <a:ea typeface="+mn-ea"/>
              </a:rPr>
              <a:t/>
            </a:r>
            <a:br>
              <a:rPr lang="sl-SI" sz="2400" b="0" dirty="0" smtClean="0">
                <a:solidFill>
                  <a:srgbClr val="529DBA"/>
                </a:solidFill>
                <a:ea typeface="+mn-ea"/>
              </a:rPr>
            </a:br>
            <a:r>
              <a:rPr lang="sl-SI" sz="2400" b="0" dirty="0" smtClean="0">
                <a:solidFill>
                  <a:srgbClr val="529DBA"/>
                </a:solidFill>
                <a:ea typeface="+mn-ea"/>
              </a:rPr>
              <a:t/>
            </a:r>
            <a:br>
              <a:rPr lang="sl-SI" sz="2400" b="0" dirty="0" smtClean="0">
                <a:solidFill>
                  <a:srgbClr val="529DBA"/>
                </a:solidFill>
                <a:ea typeface="+mn-ea"/>
              </a:rPr>
            </a:br>
            <a:endParaRPr lang="en-US" sz="2400" b="0" dirty="0">
              <a:solidFill>
                <a:srgbClr val="529DBA"/>
              </a:solidFill>
              <a:ea typeface="+mn-ea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62885" y="1816609"/>
            <a:ext cx="8459195" cy="4612976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vzpostavitev sistema za zagotavljanje kibernetske varnosti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Nacionalni organ za kibernetsko varnost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izboljšanje virov ključnih deležnikov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SI-CERT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err="1" smtClean="0">
                <a:solidFill>
                  <a:schemeClr val="tx2"/>
                </a:solidFill>
              </a:rPr>
              <a:t>Gov</a:t>
            </a:r>
            <a:r>
              <a:rPr lang="sl-SI" sz="2400" dirty="0" smtClean="0">
                <a:solidFill>
                  <a:schemeClr val="tx2"/>
                </a:solidFill>
              </a:rPr>
              <a:t>-CERT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program odzivanja na kibernetske incidente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kibernetska varnost za kritično infrastrukturo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sodelovanje na vajah kibernetske varnosti (</a:t>
            </a:r>
            <a:r>
              <a:rPr lang="sl-SI" sz="2400" dirty="0" err="1" smtClean="0">
                <a:solidFill>
                  <a:schemeClr val="tx2"/>
                </a:solidFill>
              </a:rPr>
              <a:t>Cyber</a:t>
            </a:r>
            <a:r>
              <a:rPr lang="sl-SI" sz="2400" dirty="0" smtClean="0">
                <a:solidFill>
                  <a:schemeClr val="tx2"/>
                </a:solidFill>
              </a:rPr>
              <a:t> </a:t>
            </a:r>
            <a:r>
              <a:rPr lang="sl-SI" sz="2400" dirty="0" err="1" smtClean="0">
                <a:solidFill>
                  <a:schemeClr val="tx2"/>
                </a:solidFill>
              </a:rPr>
              <a:t>Europe</a:t>
            </a:r>
            <a:r>
              <a:rPr lang="sl-SI" sz="2400" dirty="0" smtClean="0">
                <a:solidFill>
                  <a:schemeClr val="tx2"/>
                </a:solidFill>
              </a:rPr>
              <a:t>)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ozaveščanje na področju kibernetske varnosti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sodelovanje industrije in javnega sektorja</a:t>
            </a:r>
          </a:p>
        </p:txBody>
      </p:sp>
      <p:pic>
        <p:nvPicPr>
          <p:cNvPr id="44034" name="Picture 2" descr="https://tse1.mm.bing.net/th?&amp;id=OIP.Mbd87f03f2edcb305176d13472a374fd3o0&amp;w=250&amp;h=188&amp;c=0&amp;pid=1.9&amp;rs=0&amp;p=0&amp;r=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0830" y="2475928"/>
            <a:ext cx="2381250" cy="1790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992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3579" y="685496"/>
            <a:ext cx="8079421" cy="113111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sl-SI" sz="2000" b="1" dirty="0">
                <a:solidFill>
                  <a:srgbClr val="529DBA"/>
                </a:solidFill>
              </a:rPr>
              <a:t>Prednostna področja </a:t>
            </a:r>
            <a:r>
              <a:rPr lang="sl-SI" sz="2000" b="1" dirty="0" smtClean="0">
                <a:solidFill>
                  <a:srgbClr val="529DBA"/>
                </a:solidFill>
              </a:rPr>
              <a:t>ukrepanja</a:t>
            </a:r>
            <a:r>
              <a:rPr lang="sl-SI" sz="2800" b="1" dirty="0" smtClean="0">
                <a:solidFill>
                  <a:srgbClr val="529DBA"/>
                </a:solidFill>
              </a:rPr>
              <a:t/>
            </a:r>
            <a:br>
              <a:rPr lang="sl-SI" sz="2800" b="1" dirty="0" smtClean="0">
                <a:solidFill>
                  <a:srgbClr val="529DBA"/>
                </a:solidFill>
              </a:rPr>
            </a:br>
            <a:r>
              <a:rPr lang="sl-SI" sz="2800" b="1" dirty="0" smtClean="0">
                <a:solidFill>
                  <a:schemeClr val="accent1">
                    <a:lumMod val="75000"/>
                  </a:schemeClr>
                </a:solidFill>
              </a:rPr>
              <a:t>Vključujoča digitalna družba - </a:t>
            </a:r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Slovenska digitalna koalicija</a:t>
            </a:r>
            <a:b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l-SI" sz="2800" b="1" dirty="0">
                <a:solidFill>
                  <a:srgbClr val="529DBA"/>
                </a:solidFill>
              </a:rPr>
              <a:t/>
            </a:r>
            <a:br>
              <a:rPr lang="sl-SI" sz="2800" b="1" dirty="0">
                <a:solidFill>
                  <a:srgbClr val="529DBA"/>
                </a:solidFill>
              </a:rPr>
            </a:br>
            <a:r>
              <a:rPr lang="pl-PL" sz="2800" b="1" dirty="0" smtClean="0">
                <a:solidFill>
                  <a:srgbClr val="529DBA"/>
                </a:solidFill>
              </a:rPr>
              <a:t> </a:t>
            </a:r>
            <a:endParaRPr lang="en-US" altLang="sl-SI" sz="2800" b="1" dirty="0">
              <a:solidFill>
                <a:srgbClr val="529DBA"/>
              </a:solidFill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203200" y="4079875"/>
            <a:ext cx="8559800" cy="194945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sl-SI" sz="2400" b="0" dirty="0" smtClean="0">
              <a:solidFill>
                <a:srgbClr val="529DBA"/>
              </a:solidFill>
            </a:endParaRPr>
          </a:p>
          <a:p>
            <a:pPr>
              <a:defRPr/>
            </a:pPr>
            <a:r>
              <a:rPr lang="en-US" sz="2400" b="0" dirty="0">
                <a:solidFill>
                  <a:srgbClr val="529DBA"/>
                </a:solidFill>
              </a:rPr>
              <a:t/>
            </a:r>
            <a:br>
              <a:rPr lang="en-US" sz="2400" b="0" dirty="0">
                <a:solidFill>
                  <a:srgbClr val="529DBA"/>
                </a:solidFill>
              </a:rPr>
            </a:br>
            <a:r>
              <a:rPr lang="en-US" sz="2400" b="0" dirty="0">
                <a:solidFill>
                  <a:srgbClr val="529DBA"/>
                </a:solidFill>
              </a:rPr>
              <a:t/>
            </a:r>
            <a:br>
              <a:rPr lang="en-US" sz="2400" b="0" dirty="0">
                <a:solidFill>
                  <a:srgbClr val="529DBA"/>
                </a:solidFill>
              </a:rPr>
            </a:br>
            <a:r>
              <a:rPr lang="sl-SI" sz="2400" b="0" dirty="0" smtClean="0">
                <a:solidFill>
                  <a:srgbClr val="529DBA"/>
                </a:solidFill>
                <a:ea typeface="+mn-ea"/>
              </a:rPr>
              <a:t/>
            </a:r>
            <a:br>
              <a:rPr lang="sl-SI" sz="2400" b="0" dirty="0" smtClean="0">
                <a:solidFill>
                  <a:srgbClr val="529DBA"/>
                </a:solidFill>
                <a:ea typeface="+mn-ea"/>
              </a:rPr>
            </a:br>
            <a:r>
              <a:rPr lang="sl-SI" sz="2400" b="0" dirty="0" smtClean="0">
                <a:solidFill>
                  <a:srgbClr val="529DBA"/>
                </a:solidFill>
                <a:ea typeface="+mn-ea"/>
              </a:rPr>
              <a:t/>
            </a:r>
            <a:br>
              <a:rPr lang="sl-SI" sz="2400" b="0" dirty="0" smtClean="0">
                <a:solidFill>
                  <a:srgbClr val="529DBA"/>
                </a:solidFill>
                <a:ea typeface="+mn-ea"/>
              </a:rPr>
            </a:br>
            <a:r>
              <a:rPr lang="sl-SI" sz="2400" b="0" dirty="0" smtClean="0">
                <a:solidFill>
                  <a:srgbClr val="529DBA"/>
                </a:solidFill>
                <a:ea typeface="+mn-ea"/>
              </a:rPr>
              <a:t/>
            </a:r>
            <a:br>
              <a:rPr lang="sl-SI" sz="2400" b="0" dirty="0" smtClean="0">
                <a:solidFill>
                  <a:srgbClr val="529DBA"/>
                </a:solidFill>
                <a:ea typeface="+mn-ea"/>
              </a:rPr>
            </a:br>
            <a:endParaRPr lang="en-US" sz="2400" b="0" dirty="0">
              <a:solidFill>
                <a:srgbClr val="529DBA"/>
              </a:solidFill>
              <a:ea typeface="+mn-ea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4432" y="1755649"/>
            <a:ext cx="8940799" cy="4949952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pospešen razvoj digitalne družbe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odprava vrzeli na področju digitalne pismenosti in uporabe IKT za nove digitalne zaposlitve</a:t>
            </a:r>
          </a:p>
          <a:p>
            <a:pPr marL="34290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prilagoditev izobraževalnega sistema potrebam digitalne dobe</a:t>
            </a:r>
            <a:endParaRPr lang="sl-SI" sz="500" dirty="0" smtClean="0">
              <a:solidFill>
                <a:schemeClr val="tx2"/>
              </a:solidFill>
            </a:endParaRP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izobraževanje kadrov za digitalne zaposlitve – za industrijo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povezovanje deležnikov digitalnega gospodarstva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komplementarni projekti - iskanje sinergij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upravljanje izvajanja strategije DIGITALNA SLOVENIJA 2020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partnerji: podjetja, javni sektor, strokovna združenja, organizacije civilne družbe s področja IKT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sodelovanje lokalnih skupnosti</a:t>
            </a:r>
          </a:p>
        </p:txBody>
      </p:sp>
    </p:spTree>
    <p:extLst>
      <p:ext uri="{BB962C8B-B14F-4D97-AF65-F5344CB8AC3E}">
        <p14:creationId xmlns="" xmlns:p14="http://schemas.microsoft.com/office/powerpoint/2010/main" val="6992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3580" y="904952"/>
            <a:ext cx="7694512" cy="56874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l"/>
            <a:r>
              <a:rPr lang="sl-SI" altLang="sl-SI" sz="2800" b="1" dirty="0" smtClean="0">
                <a:solidFill>
                  <a:schemeClr val="accent1">
                    <a:lumMod val="75000"/>
                  </a:schemeClr>
                </a:solidFill>
              </a:rPr>
              <a:t>Lokalne skupnosti in digitalizacija Slovenije</a:t>
            </a:r>
            <a:endParaRPr lang="en-US" altLang="sl-SI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203200" y="4079875"/>
            <a:ext cx="8559800" cy="194945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sl-SI" sz="2400" b="0" dirty="0" smtClean="0">
              <a:solidFill>
                <a:srgbClr val="529DBA"/>
              </a:solidFill>
            </a:endParaRPr>
          </a:p>
          <a:p>
            <a:pPr>
              <a:defRPr/>
            </a:pPr>
            <a:r>
              <a:rPr lang="en-US" sz="2400" b="0" dirty="0">
                <a:solidFill>
                  <a:srgbClr val="529DBA"/>
                </a:solidFill>
              </a:rPr>
              <a:t/>
            </a:r>
            <a:br>
              <a:rPr lang="en-US" sz="2400" b="0" dirty="0">
                <a:solidFill>
                  <a:srgbClr val="529DBA"/>
                </a:solidFill>
              </a:rPr>
            </a:br>
            <a:r>
              <a:rPr lang="en-US" sz="2400" b="0" dirty="0">
                <a:solidFill>
                  <a:srgbClr val="529DBA"/>
                </a:solidFill>
              </a:rPr>
              <a:t/>
            </a:r>
            <a:br>
              <a:rPr lang="en-US" sz="2400" b="0" dirty="0">
                <a:solidFill>
                  <a:srgbClr val="529DBA"/>
                </a:solidFill>
              </a:rPr>
            </a:br>
            <a:r>
              <a:rPr lang="sl-SI" sz="2400" b="0" dirty="0" smtClean="0">
                <a:solidFill>
                  <a:srgbClr val="529DBA"/>
                </a:solidFill>
                <a:ea typeface="+mn-ea"/>
              </a:rPr>
              <a:t/>
            </a:r>
            <a:br>
              <a:rPr lang="sl-SI" sz="2400" b="0" dirty="0" smtClean="0">
                <a:solidFill>
                  <a:srgbClr val="529DBA"/>
                </a:solidFill>
                <a:ea typeface="+mn-ea"/>
              </a:rPr>
            </a:br>
            <a:r>
              <a:rPr lang="sl-SI" sz="2400" b="0" dirty="0" smtClean="0">
                <a:solidFill>
                  <a:srgbClr val="529DBA"/>
                </a:solidFill>
                <a:ea typeface="+mn-ea"/>
              </a:rPr>
              <a:t/>
            </a:r>
            <a:br>
              <a:rPr lang="sl-SI" sz="2400" b="0" dirty="0" smtClean="0">
                <a:solidFill>
                  <a:srgbClr val="529DBA"/>
                </a:solidFill>
                <a:ea typeface="+mn-ea"/>
              </a:rPr>
            </a:br>
            <a:r>
              <a:rPr lang="sl-SI" sz="2400" b="0" dirty="0" smtClean="0">
                <a:solidFill>
                  <a:srgbClr val="529DBA"/>
                </a:solidFill>
                <a:ea typeface="+mn-ea"/>
              </a:rPr>
              <a:t/>
            </a:r>
            <a:br>
              <a:rPr lang="sl-SI" sz="2400" b="0" dirty="0" smtClean="0">
                <a:solidFill>
                  <a:srgbClr val="529DBA"/>
                </a:solidFill>
                <a:ea typeface="+mn-ea"/>
              </a:rPr>
            </a:br>
            <a:endParaRPr lang="en-US" sz="2400" b="0" dirty="0">
              <a:solidFill>
                <a:srgbClr val="529DBA"/>
              </a:solidFill>
              <a:ea typeface="+mn-ea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2439" y="1473693"/>
            <a:ext cx="8541704" cy="5161569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342900" lvl="0" indent="-342900">
              <a:lnSpc>
                <a:spcPts val="3500"/>
              </a:lnSpc>
              <a:buFont typeface="Arial" panose="020B0604020202020204" pitchFamily="34" charset="0"/>
              <a:buChar char="•"/>
              <a:defRPr sz="2400">
                <a:solidFill>
                  <a:srgbClr val="529DBA"/>
                </a:solidFill>
                <a:latin typeface="+mj-lt"/>
                <a:ea typeface="+mj-ea"/>
                <a:cs typeface="+mj-cs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lvl="0"/>
            <a:r>
              <a:rPr lang="sl-SI" dirty="0" smtClean="0">
                <a:solidFill>
                  <a:schemeClr val="tx2"/>
                </a:solidFill>
              </a:rPr>
              <a:t>sodelovanje pri gradnji širokopasovne infrastrukture</a:t>
            </a:r>
          </a:p>
          <a:p>
            <a:pPr lvl="0"/>
            <a:r>
              <a:rPr lang="sl-SI" dirty="0" smtClean="0">
                <a:solidFill>
                  <a:schemeClr val="tx2"/>
                </a:solidFill>
              </a:rPr>
              <a:t>sodelovanje v Slovenski digitalni koaliciji:</a:t>
            </a:r>
          </a:p>
          <a:p>
            <a:pPr marL="800100" lvl="1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projekti digitalnega opismenjevanja</a:t>
            </a:r>
          </a:p>
          <a:p>
            <a:pPr marL="800100" lvl="1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spodbujanja povpraševanja po IKT</a:t>
            </a:r>
            <a:endParaRPr lang="sl-SI" sz="2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/>
            <a:r>
              <a:rPr lang="sl-SI" dirty="0" smtClean="0">
                <a:solidFill>
                  <a:schemeClr val="tx2"/>
                </a:solidFill>
              </a:rPr>
              <a:t>spodbujanje internetnega podjetništva</a:t>
            </a:r>
          </a:p>
          <a:p>
            <a:pPr lvl="0"/>
            <a:r>
              <a:rPr lang="sl-SI" dirty="0" smtClean="0">
                <a:solidFill>
                  <a:schemeClr val="tx2"/>
                </a:solidFill>
              </a:rPr>
              <a:t>RRI projekti pametnih skupnosti in mest:</a:t>
            </a:r>
          </a:p>
          <a:p>
            <a:pPr marL="800100" lvl="1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oblikovanje ekosistema digitalizacije skupnosti in mest</a:t>
            </a:r>
            <a:endParaRPr lang="sl-SI" dirty="0">
              <a:solidFill>
                <a:schemeClr val="tx2"/>
              </a:solidFill>
            </a:endParaRPr>
          </a:p>
          <a:p>
            <a:pPr marL="800100" lvl="1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investiranje v projekte digitalizacije</a:t>
            </a:r>
          </a:p>
          <a:p>
            <a:pPr marL="800100" lvl="1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razpoložljiva infrastruktura na lokalni ravni</a:t>
            </a:r>
          </a:p>
          <a:p>
            <a:pPr marL="800100" lvl="1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senzorska omrežja, masovni podatki, </a:t>
            </a:r>
            <a:r>
              <a:rPr lang="sl-SI" sz="2400" dirty="0" err="1" smtClean="0">
                <a:solidFill>
                  <a:schemeClr val="tx2"/>
                </a:solidFill>
              </a:rPr>
              <a:t>IoT</a:t>
            </a:r>
            <a:r>
              <a:rPr lang="sl-SI" sz="2400" dirty="0" smtClean="0">
                <a:solidFill>
                  <a:schemeClr val="tx2"/>
                </a:solidFill>
              </a:rPr>
              <a:t>, storitve v računalniškem oblaku</a:t>
            </a:r>
          </a:p>
        </p:txBody>
      </p:sp>
      <p:pic>
        <p:nvPicPr>
          <p:cNvPr id="4098" name="Picture 2" descr="https://tse1.mm.bing.net/th?&amp;id=OIP.M68a13e80b507062fcd1f1bb4684231bco0&amp;w=165&amp;h=201&amp;c=0&amp;pid=1.9&amp;rs=0&amp;p=0&amp;r=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2518" y="2165350"/>
            <a:ext cx="1571625" cy="1914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2932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3580" y="1243584"/>
            <a:ext cx="7694512" cy="478574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sl-SI" altLang="sl-SI" sz="3600" b="1" dirty="0" smtClean="0">
                <a:solidFill>
                  <a:schemeClr val="accent1">
                    <a:lumMod val="75000"/>
                  </a:schemeClr>
                </a:solidFill>
              </a:rPr>
              <a:t>Lokalne skupnosti</a:t>
            </a:r>
            <a:br>
              <a:rPr lang="sl-SI" altLang="sl-SI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altLang="sl-SI" sz="3600" b="1" dirty="0" smtClean="0">
                <a:solidFill>
                  <a:schemeClr val="accent1">
                    <a:lumMod val="75000"/>
                  </a:schemeClr>
                </a:solidFill>
              </a:rPr>
              <a:t>skupaj</a:t>
            </a:r>
            <a:br>
              <a:rPr lang="sl-SI" altLang="sl-SI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altLang="sl-SI" sz="3600" b="1" dirty="0" smtClean="0">
                <a:solidFill>
                  <a:schemeClr val="accent1">
                    <a:lumMod val="75000"/>
                  </a:schemeClr>
                </a:solidFill>
              </a:rPr>
              <a:t>digitalizirajmo Slovenijo</a:t>
            </a:r>
            <a:br>
              <a:rPr lang="sl-SI" altLang="sl-SI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altLang="sl-SI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l-SI" altLang="sl-SI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altLang="sl-SI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l-SI" altLang="sl-SI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altLang="sl-SI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l-SI" altLang="sl-SI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altLang="sl-SI" sz="2800" b="1" dirty="0" smtClean="0">
                <a:solidFill>
                  <a:schemeClr val="accent1">
                    <a:lumMod val="75000"/>
                  </a:schemeClr>
                </a:solidFill>
              </a:rPr>
              <a:t>Hvala za pozornost!</a:t>
            </a:r>
            <a:endParaRPr lang="en-US" altLang="sl-SI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203200" y="4079875"/>
            <a:ext cx="8559800" cy="194945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sl-SI" sz="2400" b="0" dirty="0" smtClean="0">
              <a:solidFill>
                <a:srgbClr val="529DBA"/>
              </a:solidFill>
            </a:endParaRPr>
          </a:p>
          <a:p>
            <a:pPr>
              <a:defRPr/>
            </a:pPr>
            <a:r>
              <a:rPr lang="en-US" sz="2400" b="0" dirty="0">
                <a:solidFill>
                  <a:srgbClr val="529DBA"/>
                </a:solidFill>
              </a:rPr>
              <a:t/>
            </a:r>
            <a:br>
              <a:rPr lang="en-US" sz="2400" b="0" dirty="0">
                <a:solidFill>
                  <a:srgbClr val="529DBA"/>
                </a:solidFill>
              </a:rPr>
            </a:br>
            <a:r>
              <a:rPr lang="en-US" sz="2400" b="0" dirty="0">
                <a:solidFill>
                  <a:srgbClr val="529DBA"/>
                </a:solidFill>
              </a:rPr>
              <a:t/>
            </a:r>
            <a:br>
              <a:rPr lang="en-US" sz="2400" b="0" dirty="0">
                <a:solidFill>
                  <a:srgbClr val="529DBA"/>
                </a:solidFill>
              </a:rPr>
            </a:br>
            <a:r>
              <a:rPr lang="sl-SI" sz="2400" b="0" dirty="0" smtClean="0">
                <a:solidFill>
                  <a:srgbClr val="529DBA"/>
                </a:solidFill>
                <a:ea typeface="+mn-ea"/>
              </a:rPr>
              <a:t/>
            </a:r>
            <a:br>
              <a:rPr lang="sl-SI" sz="2400" b="0" dirty="0" smtClean="0">
                <a:solidFill>
                  <a:srgbClr val="529DBA"/>
                </a:solidFill>
                <a:ea typeface="+mn-ea"/>
              </a:rPr>
            </a:br>
            <a:r>
              <a:rPr lang="sl-SI" sz="2400" b="0" dirty="0" smtClean="0">
                <a:solidFill>
                  <a:srgbClr val="529DBA"/>
                </a:solidFill>
                <a:ea typeface="+mn-ea"/>
              </a:rPr>
              <a:t/>
            </a:r>
            <a:br>
              <a:rPr lang="sl-SI" sz="2400" b="0" dirty="0" smtClean="0">
                <a:solidFill>
                  <a:srgbClr val="529DBA"/>
                </a:solidFill>
                <a:ea typeface="+mn-ea"/>
              </a:rPr>
            </a:br>
            <a:r>
              <a:rPr lang="sl-SI" sz="2400" b="0" dirty="0" smtClean="0">
                <a:solidFill>
                  <a:srgbClr val="529DBA"/>
                </a:solidFill>
                <a:ea typeface="+mn-ea"/>
              </a:rPr>
              <a:t/>
            </a:r>
            <a:br>
              <a:rPr lang="sl-SI" sz="2400" b="0" dirty="0" smtClean="0">
                <a:solidFill>
                  <a:srgbClr val="529DBA"/>
                </a:solidFill>
                <a:ea typeface="+mn-ea"/>
              </a:rPr>
            </a:br>
            <a:endParaRPr lang="en-US" sz="2400" b="0" dirty="0">
              <a:solidFill>
                <a:srgbClr val="529DBA"/>
              </a:solidFill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932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3580" y="904952"/>
            <a:ext cx="8166222" cy="65031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sl-SI" altLang="sl-SI" sz="2800" b="1" dirty="0" smtClean="0">
                <a:solidFill>
                  <a:schemeClr val="accent1">
                    <a:lumMod val="75000"/>
                  </a:schemeClr>
                </a:solidFill>
              </a:rPr>
              <a:t>Indeks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digitalnega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gospodarstva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družbe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(DESI)</a:t>
            </a:r>
            <a:endParaRPr lang="en-US" altLang="sl-SI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788534" y="5709660"/>
            <a:ext cx="8204546" cy="974725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400" b="0" dirty="0" smtClean="0">
                <a:solidFill>
                  <a:schemeClr val="tx2"/>
                </a:solidFill>
                <a:latin typeface="+mj-lt"/>
              </a:rPr>
              <a:t>Slovenija </a:t>
            </a:r>
            <a:r>
              <a:rPr lang="sl-SI" sz="2400" b="0" dirty="0">
                <a:solidFill>
                  <a:schemeClr val="tx2"/>
                </a:solidFill>
                <a:latin typeface="+mj-lt"/>
              </a:rPr>
              <a:t>se v letu 2016 po indeksu DESI med 28 </a:t>
            </a:r>
            <a:r>
              <a:rPr lang="sl-SI" sz="2400" b="0" dirty="0" smtClean="0">
                <a:solidFill>
                  <a:schemeClr val="tx2"/>
                </a:solidFill>
                <a:latin typeface="+mj-lt"/>
              </a:rPr>
              <a:t>državami </a:t>
            </a:r>
            <a:r>
              <a:rPr lang="sl-SI" sz="2400" b="0" dirty="0">
                <a:solidFill>
                  <a:schemeClr val="tx2"/>
                </a:solidFill>
                <a:latin typeface="+mj-lt"/>
              </a:rPr>
              <a:t>članicami EU </a:t>
            </a:r>
            <a:r>
              <a:rPr lang="sl-SI" sz="2400" b="0" dirty="0" smtClean="0">
                <a:solidFill>
                  <a:schemeClr val="tx2"/>
                </a:solidFill>
                <a:latin typeface="+mj-lt"/>
              </a:rPr>
              <a:t>uvršča </a:t>
            </a:r>
            <a:r>
              <a:rPr lang="sl-SI" sz="2400" b="0" dirty="0">
                <a:solidFill>
                  <a:schemeClr val="tx2"/>
                </a:solidFill>
                <a:latin typeface="+mj-lt"/>
              </a:rPr>
              <a:t>na 18. </a:t>
            </a:r>
            <a:r>
              <a:rPr lang="sl-SI" sz="2400" b="0" dirty="0" smtClean="0">
                <a:solidFill>
                  <a:schemeClr val="tx2"/>
                </a:solidFill>
                <a:latin typeface="+mj-lt"/>
              </a:rPr>
              <a:t>mesto, vendar </a:t>
            </a:r>
            <a:r>
              <a:rPr lang="sl-SI" sz="2400" b="0" dirty="0">
                <a:solidFill>
                  <a:schemeClr val="tx2"/>
                </a:solidFill>
                <a:latin typeface="+mj-lt"/>
              </a:rPr>
              <a:t>njeni kazalniki </a:t>
            </a:r>
            <a:r>
              <a:rPr lang="sl-SI" sz="2400" b="0" dirty="0" smtClean="0">
                <a:solidFill>
                  <a:schemeClr val="tx2"/>
                </a:solidFill>
                <a:latin typeface="+mj-lt"/>
              </a:rPr>
              <a:t>rastejo hitreje </a:t>
            </a:r>
            <a:r>
              <a:rPr lang="sl-SI" sz="2400" b="0" dirty="0">
                <a:solidFill>
                  <a:schemeClr val="tx2"/>
                </a:solidFill>
                <a:latin typeface="+mj-lt"/>
              </a:rPr>
              <a:t>od EU kot celote </a:t>
            </a:r>
            <a:r>
              <a:rPr lang="sl-SI" sz="2400" b="0" dirty="0" smtClean="0">
                <a:solidFill>
                  <a:schemeClr val="tx2"/>
                </a:solidFill>
                <a:latin typeface="+mj-lt"/>
              </a:rPr>
              <a:t>(</a:t>
            </a:r>
            <a:r>
              <a:rPr lang="sl-SI" sz="2400" b="0" dirty="0">
                <a:solidFill>
                  <a:schemeClr val="tx2"/>
                </a:solidFill>
                <a:latin typeface="+mj-lt"/>
              </a:rPr>
              <a:t>v primerjavi z DESI 2015).</a:t>
            </a:r>
            <a:endParaRPr lang="en-US" sz="2400" b="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788534" y="1726720"/>
            <a:ext cx="7766786" cy="3984971"/>
            <a:chOff x="788534" y="1726720"/>
            <a:chExt cx="7766786" cy="3984971"/>
          </a:xfrm>
        </p:grpSpPr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534" y="1726720"/>
              <a:ext cx="7766786" cy="3984971"/>
            </a:xfrm>
            <a:prstGeom prst="rect">
              <a:avLst/>
            </a:prstGeom>
          </p:spPr>
        </p:pic>
        <p:sp>
          <p:nvSpPr>
            <p:cNvPr id="12" name="Puščica dol 11"/>
            <p:cNvSpPr/>
            <p:nvPr/>
          </p:nvSpPr>
          <p:spPr>
            <a:xfrm>
              <a:off x="5716333" y="2267712"/>
              <a:ext cx="221171" cy="597725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</p:spTree>
    <p:extLst>
      <p:ext uri="{BB962C8B-B14F-4D97-AF65-F5344CB8AC3E}">
        <p14:creationId xmlns="" xmlns:p14="http://schemas.microsoft.com/office/powerpoint/2010/main" val="191654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3580" y="904952"/>
            <a:ext cx="9105900" cy="1143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sl-SI" altLang="sl-SI" sz="2800" b="1" dirty="0" smtClean="0">
                <a:solidFill>
                  <a:schemeClr val="accent1">
                    <a:lumMod val="75000"/>
                  </a:schemeClr>
                </a:solidFill>
              </a:rPr>
              <a:t>Kazalniki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digitalnega gospodarstva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družbe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(DESI)</a:t>
            </a:r>
            <a:endParaRPr lang="en-US" altLang="sl-SI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Naslov 1"/>
          <p:cNvSpPr>
            <a:spLocks noGrp="1"/>
          </p:cNvSpPr>
          <p:nvPr>
            <p:ph type="ctrTitle"/>
          </p:nvPr>
        </p:nvSpPr>
        <p:spPr>
          <a:xfrm>
            <a:off x="452438" y="1651000"/>
            <a:ext cx="5175250" cy="4116388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rgbClr val="529DBA"/>
                </a:solidFill>
                <a:ea typeface="+mn-ea"/>
              </a:rPr>
              <a:t/>
            </a:r>
            <a:br>
              <a:rPr lang="en-US" sz="2000" dirty="0">
                <a:solidFill>
                  <a:srgbClr val="529DBA"/>
                </a:solidFill>
                <a:ea typeface="+mn-ea"/>
              </a:rPr>
            </a:br>
            <a:r>
              <a:rPr lang="en-US" sz="2000" dirty="0">
                <a:solidFill>
                  <a:srgbClr val="529DBA"/>
                </a:solidFill>
              </a:rPr>
              <a:t/>
            </a:r>
            <a:br>
              <a:rPr lang="en-US" sz="2000" dirty="0">
                <a:solidFill>
                  <a:srgbClr val="529DBA"/>
                </a:solidFill>
              </a:rPr>
            </a:br>
            <a:endParaRPr lang="en-US" sz="2000" dirty="0">
              <a:solidFill>
                <a:srgbClr val="529DBA"/>
              </a:solidFill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203200" y="4079875"/>
            <a:ext cx="8559800" cy="194945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sl-SI" sz="2400" b="0" dirty="0" smtClean="0">
              <a:solidFill>
                <a:srgbClr val="529DBA"/>
              </a:solidFill>
            </a:endParaRPr>
          </a:p>
          <a:p>
            <a:pPr>
              <a:defRPr/>
            </a:pPr>
            <a:r>
              <a:rPr lang="en-US" sz="2400" b="0" dirty="0">
                <a:solidFill>
                  <a:srgbClr val="529DBA"/>
                </a:solidFill>
              </a:rPr>
              <a:t/>
            </a:r>
            <a:br>
              <a:rPr lang="en-US" sz="2400" b="0" dirty="0">
                <a:solidFill>
                  <a:srgbClr val="529DBA"/>
                </a:solidFill>
              </a:rPr>
            </a:br>
            <a:r>
              <a:rPr lang="en-US" sz="2400" b="0" dirty="0">
                <a:solidFill>
                  <a:srgbClr val="529DBA"/>
                </a:solidFill>
              </a:rPr>
              <a:t/>
            </a:r>
            <a:br>
              <a:rPr lang="en-US" sz="2400" b="0" dirty="0">
                <a:solidFill>
                  <a:srgbClr val="529DBA"/>
                </a:solidFill>
              </a:rPr>
            </a:br>
            <a:r>
              <a:rPr lang="sl-SI" sz="2400" b="0" dirty="0" smtClean="0">
                <a:solidFill>
                  <a:srgbClr val="529DBA"/>
                </a:solidFill>
                <a:ea typeface="+mn-ea"/>
              </a:rPr>
              <a:t/>
            </a:r>
            <a:br>
              <a:rPr lang="sl-SI" sz="2400" b="0" dirty="0" smtClean="0">
                <a:solidFill>
                  <a:srgbClr val="529DBA"/>
                </a:solidFill>
                <a:ea typeface="+mn-ea"/>
              </a:rPr>
            </a:br>
            <a:r>
              <a:rPr lang="sl-SI" sz="2400" b="0" dirty="0" smtClean="0">
                <a:solidFill>
                  <a:srgbClr val="529DBA"/>
                </a:solidFill>
                <a:ea typeface="+mn-ea"/>
              </a:rPr>
              <a:t/>
            </a:r>
            <a:br>
              <a:rPr lang="sl-SI" sz="2400" b="0" dirty="0" smtClean="0">
                <a:solidFill>
                  <a:srgbClr val="529DBA"/>
                </a:solidFill>
                <a:ea typeface="+mn-ea"/>
              </a:rPr>
            </a:br>
            <a:r>
              <a:rPr lang="sl-SI" sz="2400" b="0" dirty="0" smtClean="0">
                <a:solidFill>
                  <a:srgbClr val="529DBA"/>
                </a:solidFill>
                <a:ea typeface="+mn-ea"/>
              </a:rPr>
              <a:t/>
            </a:r>
            <a:br>
              <a:rPr lang="sl-SI" sz="2400" b="0" dirty="0" smtClean="0">
                <a:solidFill>
                  <a:srgbClr val="529DBA"/>
                </a:solidFill>
                <a:ea typeface="+mn-ea"/>
              </a:rPr>
            </a:br>
            <a:endParaRPr lang="en-US" sz="2400" b="0" dirty="0">
              <a:solidFill>
                <a:srgbClr val="529DBA"/>
              </a:solidFill>
              <a:ea typeface="+mn-ea"/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5025084" y="1375786"/>
            <a:ext cx="3618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rPr>
              <a:t>Slovenija </a:t>
            </a:r>
            <a:r>
              <a:rPr lang="sl-SI" sz="2400" dirty="0" smtClean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rPr>
              <a:t>je nadpovprečna pri kazalnikih človeškega kapitala in integraciji </a:t>
            </a:r>
            <a:r>
              <a:rPr lang="sl-SI" sz="240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rPr>
              <a:t>digitalnih </a:t>
            </a:r>
            <a:r>
              <a:rPr lang="sl-SI" sz="2400" dirty="0" smtClean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rPr>
              <a:t>tehnologij.</a:t>
            </a:r>
            <a:endParaRPr lang="sl-SI" sz="2400" dirty="0">
              <a:solidFill>
                <a:schemeClr val="tx2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049" y="3034226"/>
            <a:ext cx="3641329" cy="3641329"/>
          </a:xfrm>
          <a:prstGeom prst="rect">
            <a:avLst/>
          </a:prstGeom>
        </p:spPr>
      </p:pic>
      <p:sp>
        <p:nvSpPr>
          <p:cNvPr id="13" name="PoljeZBesedilom 12"/>
          <p:cNvSpPr txBox="1"/>
          <p:nvPr/>
        </p:nvSpPr>
        <p:spPr>
          <a:xfrm>
            <a:off x="785141" y="5757642"/>
            <a:ext cx="37146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rPr>
              <a:t>Slovenija </a:t>
            </a:r>
            <a:r>
              <a:rPr lang="sl-SI" sz="2400" dirty="0" smtClean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rPr>
              <a:t>je v skupini </a:t>
            </a:r>
            <a:r>
              <a:rPr lang="sl-SI" sz="240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rPr>
              <a:t>držav, </a:t>
            </a:r>
            <a:endParaRPr lang="sl-SI" sz="2400" dirty="0" smtClean="0">
              <a:solidFill>
                <a:schemeClr val="tx2"/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r>
              <a:rPr lang="sl-SI" sz="2400" dirty="0" smtClean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rPr>
              <a:t>ki </a:t>
            </a:r>
            <a:r>
              <a:rPr lang="sl-SI" sz="240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rPr>
              <a:t>zmanjšujejo </a:t>
            </a:r>
            <a:r>
              <a:rPr lang="sl-SI" sz="2400" dirty="0" smtClean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rPr>
              <a:t>zaostanek. </a:t>
            </a:r>
            <a:endParaRPr lang="sl-SI" b="1" dirty="0">
              <a:solidFill>
                <a:schemeClr val="tx2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754063" y="1494234"/>
            <a:ext cx="4039879" cy="4039879"/>
            <a:chOff x="754063" y="1423210"/>
            <a:chExt cx="4039879" cy="4039879"/>
          </a:xfrm>
        </p:grpSpPr>
        <p:pic>
          <p:nvPicPr>
            <p:cNvPr id="5" name="Picture 3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063" y="1423210"/>
              <a:ext cx="4039879" cy="4039879"/>
            </a:xfrm>
            <a:prstGeom prst="rect">
              <a:avLst/>
            </a:prstGeom>
          </p:spPr>
        </p:pic>
        <p:sp>
          <p:nvSpPr>
            <p:cNvPr id="9" name="Puščica dol 8"/>
            <p:cNvSpPr/>
            <p:nvPr/>
          </p:nvSpPr>
          <p:spPr>
            <a:xfrm>
              <a:off x="1057924" y="2951670"/>
              <a:ext cx="368303" cy="310719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4" name="Puščica dol 13"/>
            <p:cNvSpPr/>
            <p:nvPr/>
          </p:nvSpPr>
          <p:spPr>
            <a:xfrm>
              <a:off x="2589850" y="1690378"/>
              <a:ext cx="368303" cy="310719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5" name="Puščica dol 14"/>
            <p:cNvSpPr/>
            <p:nvPr/>
          </p:nvSpPr>
          <p:spPr>
            <a:xfrm>
              <a:off x="3562573" y="4722762"/>
              <a:ext cx="368303" cy="310719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6" name="Puščica dol 15"/>
            <p:cNvSpPr/>
            <p:nvPr/>
          </p:nvSpPr>
          <p:spPr>
            <a:xfrm rot="10800000">
              <a:off x="1609663" y="4040645"/>
              <a:ext cx="368303" cy="310719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8" name="Puščica dol 17"/>
            <p:cNvSpPr/>
            <p:nvPr/>
          </p:nvSpPr>
          <p:spPr>
            <a:xfrm rot="10800000">
              <a:off x="4131445" y="2266980"/>
              <a:ext cx="368303" cy="310719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19" name="Puščica dol 18"/>
          <p:cNvSpPr/>
          <p:nvPr/>
        </p:nvSpPr>
        <p:spPr>
          <a:xfrm rot="8072781">
            <a:off x="8061747" y="5040479"/>
            <a:ext cx="152907" cy="49484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se1.mm.bing.net/th?&amp;id=OIP.Mc18fe5f9824ab0af358c1a6f9b0c3eefo0&amp;w=264&amp;h=176&amp;c=0&amp;pid=1.9&amp;rs=0&amp;p=0&amp;r=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7125" y="3398520"/>
            <a:ext cx="1666875" cy="1111250"/>
          </a:xfrm>
          <a:prstGeom prst="rect">
            <a:avLst/>
          </a:prstGeom>
          <a:noFill/>
        </p:spPr>
      </p:pic>
      <p:sp>
        <p:nvSpPr>
          <p:cNvPr id="3" name="Naslov 1"/>
          <p:cNvSpPr>
            <a:spLocks noGrp="1"/>
          </p:cNvSpPr>
          <p:nvPr>
            <p:ph type="ctrTitle"/>
          </p:nvPr>
        </p:nvSpPr>
        <p:spPr>
          <a:xfrm>
            <a:off x="452438" y="1651000"/>
            <a:ext cx="5175250" cy="4116388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rgbClr val="529DBA"/>
                </a:solidFill>
                <a:ea typeface="+mn-ea"/>
              </a:rPr>
              <a:t/>
            </a:r>
            <a:br>
              <a:rPr lang="en-US" sz="2000" dirty="0">
                <a:solidFill>
                  <a:srgbClr val="529DBA"/>
                </a:solidFill>
                <a:ea typeface="+mn-ea"/>
              </a:rPr>
            </a:br>
            <a:r>
              <a:rPr lang="en-US" sz="2800" dirty="0">
                <a:solidFill>
                  <a:srgbClr val="529DBA"/>
                </a:solidFill>
                <a:latin typeface="+mj-lt"/>
                <a:cs typeface="+mj-cs"/>
              </a:rPr>
              <a:t/>
            </a:r>
            <a:br>
              <a:rPr lang="en-US" sz="2800" dirty="0">
                <a:solidFill>
                  <a:srgbClr val="529DBA"/>
                </a:solidFill>
                <a:latin typeface="+mj-lt"/>
                <a:cs typeface="+mj-cs"/>
              </a:rPr>
            </a:br>
            <a:endParaRPr lang="en-US" sz="2800" dirty="0">
              <a:solidFill>
                <a:srgbClr val="529DBA"/>
              </a:solidFill>
              <a:latin typeface="+mj-lt"/>
              <a:cs typeface="+mj-cs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683580" y="785064"/>
            <a:ext cx="8079420" cy="74604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800" b="1" dirty="0" smtClean="0">
                <a:solidFill>
                  <a:schemeClr val="accent1">
                    <a:lumMod val="75000"/>
                  </a:schemeClr>
                </a:solidFill>
              </a:rPr>
              <a:t>Je napočil čas za digitalizacijo Slovenije?</a:t>
            </a:r>
            <a:endParaRPr lang="sl-SI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1219200" y="1445768"/>
          <a:ext cx="6096000" cy="5211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6" name="Slika 15"/>
          <p:cNvPicPr/>
          <p:nvPr/>
        </p:nvPicPr>
        <p:blipFill>
          <a:blip r:embed="rId10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403973" y="5596128"/>
            <a:ext cx="1666875" cy="76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90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845908" y="1938528"/>
            <a:ext cx="3166330" cy="453175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sl-SI" sz="2400" dirty="0" smtClean="0">
                <a:solidFill>
                  <a:schemeClr val="tx2"/>
                </a:solidFill>
              </a:rPr>
              <a:t>Slovenija bo s pospešenim razvojem digitalne družbe izkoristila razvojne priložnosti IKT in interneta ter postala napredna digitalna družba. Postati želi referenčno okolje za uvajanje inovativnih pristopov pri uporabi digitalnih tehnologij.</a:t>
            </a:r>
            <a:endParaRPr lang="en-US" altLang="sl-SI" sz="2400" dirty="0">
              <a:solidFill>
                <a:schemeClr val="tx2"/>
              </a:solidFill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1064580" y="755904"/>
            <a:ext cx="7344774" cy="655624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sl-SI" sz="2800" b="1" dirty="0" smtClean="0">
                <a:solidFill>
                  <a:schemeClr val="accent1">
                    <a:lumMod val="75000"/>
                  </a:schemeClr>
                </a:solidFill>
              </a:rPr>
              <a:t>Krovna strategija DIGITALNA </a:t>
            </a:r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SLOVENIJA 2020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611449" y="1407613"/>
            <a:ext cx="504444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2000" b="1" dirty="0" smtClean="0">
                <a:solidFill>
                  <a:schemeClr val="tx2"/>
                </a:solidFill>
              </a:rPr>
              <a:t> Načrt razvoja širokopasovnih omrežij naslednje generacije do leta 2020</a:t>
            </a:r>
          </a:p>
          <a:p>
            <a:pPr>
              <a:buFont typeface="Arial" pitchFamily="34" charset="0"/>
              <a:buChar char="•"/>
            </a:pPr>
            <a:endParaRPr lang="sl-SI" sz="1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l-SI" sz="2000" b="1" dirty="0" smtClean="0">
                <a:solidFill>
                  <a:schemeClr val="tx2"/>
                </a:solidFill>
              </a:rPr>
              <a:t> Strategija kibernetske varnosti</a:t>
            </a:r>
            <a:endParaRPr lang="sl-SI" sz="2000" b="1" dirty="0">
              <a:solidFill>
                <a:schemeClr val="tx2"/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912440" y="2857985"/>
            <a:ext cx="2061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Enotni evropski digitalni prostor bo novo okolje, ki zahteva …</a:t>
            </a:r>
            <a:endParaRPr lang="sl-S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3142293" y="4555024"/>
            <a:ext cx="1854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…. hitro in intenzivno digitalizacijo Slovenije.</a:t>
            </a:r>
            <a:endParaRPr lang="sl-SI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292" name="Picture 4" descr="https://tse1.mm.bing.net/th?&amp;id=OIP.Mb4fe97bfd3ca58604e313e4a23945d6fo0&amp;w=300&amp;h=225&amp;c=0&amp;pid=1.9&amp;rs=0&amp;p=0&amp;r=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13299"/>
            <a:ext cx="1534772" cy="1151079"/>
          </a:xfrm>
          <a:prstGeom prst="rect">
            <a:avLst/>
          </a:prstGeom>
          <a:noFill/>
        </p:spPr>
      </p:pic>
      <p:sp>
        <p:nvSpPr>
          <p:cNvPr id="24" name="PoljeZBesedilom 23"/>
          <p:cNvSpPr txBox="1"/>
          <p:nvPr/>
        </p:nvSpPr>
        <p:spPr>
          <a:xfrm>
            <a:off x="3594050" y="4095758"/>
            <a:ext cx="1854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u="sng" dirty="0" smtClean="0">
                <a:solidFill>
                  <a:schemeClr val="accent2"/>
                </a:solidFill>
              </a:rPr>
              <a:t>Alternative NI</a:t>
            </a:r>
            <a:endParaRPr lang="sl-SI" b="1" u="sng" dirty="0">
              <a:solidFill>
                <a:schemeClr val="accent2"/>
              </a:solidFill>
            </a:endParaRPr>
          </a:p>
        </p:txBody>
      </p:sp>
      <p:grpSp>
        <p:nvGrpSpPr>
          <p:cNvPr id="23" name="Skupina 22"/>
          <p:cNvGrpSpPr/>
          <p:nvPr/>
        </p:nvGrpSpPr>
        <p:grpSpPr>
          <a:xfrm>
            <a:off x="454525" y="3475503"/>
            <a:ext cx="2939779" cy="2941429"/>
            <a:chOff x="2307053" y="3399556"/>
            <a:chExt cx="2404847" cy="3245884"/>
          </a:xfrm>
        </p:grpSpPr>
        <p:sp>
          <p:nvSpPr>
            <p:cNvPr id="5" name="PoljeZBesedilom 4"/>
            <p:cNvSpPr txBox="1"/>
            <p:nvPr/>
          </p:nvSpPr>
          <p:spPr>
            <a:xfrm>
              <a:off x="4121099" y="3399556"/>
              <a:ext cx="590801" cy="18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0000" dirty="0" smtClean="0">
                  <a:solidFill>
                    <a:schemeClr val="accent1">
                      <a:lumMod val="75000"/>
                    </a:schemeClr>
                  </a:solidFill>
                  <a:latin typeface="Sylfaen" pitchFamily="18" charset="0"/>
                </a:rPr>
                <a:t>?</a:t>
              </a:r>
              <a:endParaRPr lang="sl-SI" sz="10000" dirty="0">
                <a:solidFill>
                  <a:schemeClr val="accent1">
                    <a:lumMod val="75000"/>
                  </a:schemeClr>
                </a:solidFill>
                <a:latin typeface="Sylfaen" pitchFamily="18" charset="0"/>
              </a:endParaRPr>
            </a:p>
          </p:txBody>
        </p:sp>
        <p:sp>
          <p:nvSpPr>
            <p:cNvPr id="20" name="PoljeZBesedilom 19"/>
            <p:cNvSpPr txBox="1"/>
            <p:nvPr/>
          </p:nvSpPr>
          <p:spPr>
            <a:xfrm>
              <a:off x="3177917" y="6203916"/>
              <a:ext cx="1060465" cy="441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defRPr sz="2000">
                  <a:solidFill>
                    <a:srgbClr val="529DBA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sl-SI" dirty="0"/>
                <a:t>DESI 2016</a:t>
              </a:r>
            </a:p>
          </p:txBody>
        </p:sp>
        <p:sp>
          <p:nvSpPr>
            <p:cNvPr id="17" name="PoljeZBesedilom 16"/>
            <p:cNvSpPr txBox="1"/>
            <p:nvPr/>
          </p:nvSpPr>
          <p:spPr>
            <a:xfrm>
              <a:off x="2307053" y="4575304"/>
              <a:ext cx="870866" cy="1120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defRPr sz="2000">
                  <a:solidFill>
                    <a:srgbClr val="529DBA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sl-SI" dirty="0" err="1" smtClean="0"/>
                <a:t>Digital</a:t>
              </a:r>
              <a:endParaRPr lang="sl-SI" dirty="0" smtClean="0"/>
            </a:p>
            <a:p>
              <a:pPr algn="l"/>
              <a:r>
                <a:rPr lang="sl-SI" dirty="0" err="1" smtClean="0"/>
                <a:t>Single</a:t>
              </a:r>
              <a:r>
                <a:rPr lang="sl-SI" dirty="0" smtClean="0"/>
                <a:t> Market</a:t>
              </a:r>
              <a:endParaRPr lang="sl-SI" dirty="0"/>
            </a:p>
          </p:txBody>
        </p:sp>
      </p:grpSp>
      <p:sp>
        <p:nvSpPr>
          <p:cNvPr id="26" name="Desna puščica 25"/>
          <p:cNvSpPr/>
          <p:nvPr/>
        </p:nvSpPr>
        <p:spPr>
          <a:xfrm rot="19054101">
            <a:off x="1528700" y="4923726"/>
            <a:ext cx="1289898" cy="4001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Desna puščica 26"/>
          <p:cNvSpPr/>
          <p:nvPr/>
        </p:nvSpPr>
        <p:spPr>
          <a:xfrm rot="19054101">
            <a:off x="3384997" y="3338917"/>
            <a:ext cx="1101760" cy="4001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8" name="Slika 27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840490" y="2469442"/>
            <a:ext cx="1887530" cy="76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90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3580" y="904952"/>
            <a:ext cx="7819558" cy="74604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sl-SI" altLang="sl-SI" sz="2800" b="1" dirty="0" smtClean="0">
                <a:solidFill>
                  <a:schemeClr val="accent1">
                    <a:lumMod val="75000"/>
                  </a:schemeClr>
                </a:solidFill>
              </a:rPr>
              <a:t>Cilji strategije </a:t>
            </a:r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DIGITALNA SLOVENIJA </a:t>
            </a:r>
            <a:r>
              <a:rPr lang="sl-SI" sz="2800" b="1" dirty="0" smtClean="0">
                <a:solidFill>
                  <a:schemeClr val="accent1">
                    <a:lumMod val="75000"/>
                  </a:schemeClr>
                </a:solidFill>
              </a:rPr>
              <a:t>2020 1/2</a:t>
            </a:r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sl-SI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Naslov 1"/>
          <p:cNvSpPr>
            <a:spLocks noGrp="1"/>
          </p:cNvSpPr>
          <p:nvPr>
            <p:ph type="ctrTitle"/>
          </p:nvPr>
        </p:nvSpPr>
        <p:spPr>
          <a:xfrm>
            <a:off x="452438" y="1651000"/>
            <a:ext cx="5175250" cy="4116388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rgbClr val="529DBA"/>
                </a:solidFill>
                <a:ea typeface="+mn-ea"/>
              </a:rPr>
              <a:t/>
            </a:r>
            <a:br>
              <a:rPr lang="en-US" sz="2000" dirty="0">
                <a:solidFill>
                  <a:srgbClr val="529DBA"/>
                </a:solidFill>
                <a:ea typeface="+mn-ea"/>
              </a:rPr>
            </a:br>
            <a:r>
              <a:rPr lang="en-US" sz="2000" dirty="0">
                <a:solidFill>
                  <a:srgbClr val="529DBA"/>
                </a:solidFill>
              </a:rPr>
              <a:t/>
            </a:r>
            <a:br>
              <a:rPr lang="en-US" sz="2000" dirty="0">
                <a:solidFill>
                  <a:srgbClr val="529DBA"/>
                </a:solidFill>
              </a:rPr>
            </a:br>
            <a:endParaRPr lang="en-US" sz="2000" dirty="0">
              <a:solidFill>
                <a:srgbClr val="529DBA"/>
              </a:solidFill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203200" y="4079875"/>
            <a:ext cx="8559800" cy="194945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sl-SI" sz="2400" b="0" dirty="0" smtClean="0">
              <a:solidFill>
                <a:srgbClr val="529DBA"/>
              </a:solidFill>
            </a:endParaRPr>
          </a:p>
          <a:p>
            <a:pPr>
              <a:defRPr/>
            </a:pPr>
            <a:r>
              <a:rPr lang="en-US" sz="2400" b="0" dirty="0">
                <a:solidFill>
                  <a:srgbClr val="529DBA"/>
                </a:solidFill>
              </a:rPr>
              <a:t/>
            </a:r>
            <a:br>
              <a:rPr lang="en-US" sz="2400" b="0" dirty="0">
                <a:solidFill>
                  <a:srgbClr val="529DBA"/>
                </a:solidFill>
              </a:rPr>
            </a:br>
            <a:r>
              <a:rPr lang="en-US" sz="2400" b="0" dirty="0">
                <a:solidFill>
                  <a:srgbClr val="529DBA"/>
                </a:solidFill>
              </a:rPr>
              <a:t/>
            </a:r>
            <a:br>
              <a:rPr lang="en-US" sz="2400" b="0" dirty="0">
                <a:solidFill>
                  <a:srgbClr val="529DBA"/>
                </a:solidFill>
              </a:rPr>
            </a:br>
            <a:r>
              <a:rPr lang="sl-SI" sz="2400" b="0" dirty="0" smtClean="0">
                <a:solidFill>
                  <a:srgbClr val="529DBA"/>
                </a:solidFill>
                <a:ea typeface="+mn-ea"/>
              </a:rPr>
              <a:t/>
            </a:r>
            <a:br>
              <a:rPr lang="sl-SI" sz="2400" b="0" dirty="0" smtClean="0">
                <a:solidFill>
                  <a:srgbClr val="529DBA"/>
                </a:solidFill>
                <a:ea typeface="+mn-ea"/>
              </a:rPr>
            </a:br>
            <a:r>
              <a:rPr lang="sl-SI" sz="2400" b="0" dirty="0" smtClean="0">
                <a:solidFill>
                  <a:srgbClr val="529DBA"/>
                </a:solidFill>
                <a:ea typeface="+mn-ea"/>
              </a:rPr>
              <a:t/>
            </a:r>
            <a:br>
              <a:rPr lang="sl-SI" sz="2400" b="0" dirty="0" smtClean="0">
                <a:solidFill>
                  <a:srgbClr val="529DBA"/>
                </a:solidFill>
                <a:ea typeface="+mn-ea"/>
              </a:rPr>
            </a:br>
            <a:r>
              <a:rPr lang="sl-SI" sz="2400" b="0" dirty="0" smtClean="0">
                <a:solidFill>
                  <a:srgbClr val="529DBA"/>
                </a:solidFill>
                <a:ea typeface="+mn-ea"/>
              </a:rPr>
              <a:t/>
            </a:r>
            <a:br>
              <a:rPr lang="sl-SI" sz="2400" b="0" dirty="0" smtClean="0">
                <a:solidFill>
                  <a:srgbClr val="529DBA"/>
                </a:solidFill>
                <a:ea typeface="+mn-ea"/>
              </a:rPr>
            </a:br>
            <a:endParaRPr lang="en-US" sz="2400" b="0" dirty="0">
              <a:solidFill>
                <a:srgbClr val="529DBA"/>
              </a:solidFill>
              <a:ea typeface="+mn-ea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84805" y="1653259"/>
            <a:ext cx="8223993" cy="4776326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2"/>
                </a:solidFill>
              </a:rPr>
              <a:t>dvig splošnega zavedanja o pomenu IKT in interneta za </a:t>
            </a:r>
            <a:r>
              <a:rPr lang="sl-SI" sz="2400" dirty="0" smtClean="0">
                <a:solidFill>
                  <a:schemeClr val="tx2"/>
                </a:solidFill>
              </a:rPr>
              <a:t/>
            </a:r>
            <a:br>
              <a:rPr lang="sl-SI" sz="2400" dirty="0" smtClean="0">
                <a:solidFill>
                  <a:schemeClr val="tx2"/>
                </a:solidFill>
              </a:rPr>
            </a:br>
            <a:r>
              <a:rPr lang="sl-SI" sz="2400" dirty="0" smtClean="0">
                <a:solidFill>
                  <a:schemeClr val="tx2"/>
                </a:solidFill>
              </a:rPr>
              <a:t>razvoj družbe</a:t>
            </a:r>
            <a:endParaRPr lang="sl-SI" sz="2400" dirty="0">
              <a:solidFill>
                <a:schemeClr val="tx2"/>
              </a:solidFill>
            </a:endParaRP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2"/>
                </a:solidFill>
              </a:rPr>
              <a:t>vzdržno, sistematično in osredotočeno vlaganje v razvoj digitalne </a:t>
            </a:r>
            <a:r>
              <a:rPr lang="sl-SI" sz="2400" dirty="0" smtClean="0">
                <a:solidFill>
                  <a:schemeClr val="tx2"/>
                </a:solidFill>
              </a:rPr>
              <a:t>družbe</a:t>
            </a:r>
            <a:endParaRPr lang="sl-SI" sz="2400" dirty="0">
              <a:solidFill>
                <a:schemeClr val="tx2"/>
              </a:solidFill>
            </a:endParaRP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2"/>
                </a:solidFill>
              </a:rPr>
              <a:t>splošna digitalizacija po načelu privzeto digitalno </a:t>
            </a:r>
            <a:r>
              <a:rPr lang="sl-SI" sz="2400" dirty="0" smtClean="0">
                <a:solidFill>
                  <a:schemeClr val="tx2"/>
                </a:solidFill>
              </a:rPr>
              <a:t/>
            </a:r>
            <a:br>
              <a:rPr lang="sl-SI" sz="2400" dirty="0" smtClean="0">
                <a:solidFill>
                  <a:schemeClr val="tx2"/>
                </a:solidFill>
              </a:rPr>
            </a:br>
            <a:r>
              <a:rPr lang="sl-SI" sz="2400" dirty="0" smtClean="0">
                <a:solidFill>
                  <a:schemeClr val="tx2"/>
                </a:solidFill>
              </a:rPr>
              <a:t>(</a:t>
            </a:r>
            <a:r>
              <a:rPr lang="sl-SI" sz="2400" dirty="0" err="1">
                <a:solidFill>
                  <a:schemeClr val="tx2"/>
                </a:solidFill>
              </a:rPr>
              <a:t>digital</a:t>
            </a:r>
            <a:r>
              <a:rPr lang="sl-SI" sz="2400" dirty="0">
                <a:solidFill>
                  <a:schemeClr val="tx2"/>
                </a:solidFill>
              </a:rPr>
              <a:t> </a:t>
            </a:r>
            <a:r>
              <a:rPr lang="sl-SI" sz="2400" dirty="0" err="1">
                <a:solidFill>
                  <a:schemeClr val="tx2"/>
                </a:solidFill>
              </a:rPr>
              <a:t>by</a:t>
            </a:r>
            <a:r>
              <a:rPr lang="sl-SI" sz="2400" dirty="0">
                <a:solidFill>
                  <a:schemeClr val="tx2"/>
                </a:solidFill>
              </a:rPr>
              <a:t> </a:t>
            </a:r>
            <a:r>
              <a:rPr lang="sl-SI" sz="2400" dirty="0" err="1">
                <a:solidFill>
                  <a:schemeClr val="tx2"/>
                </a:solidFill>
              </a:rPr>
              <a:t>default</a:t>
            </a:r>
            <a:r>
              <a:rPr lang="sl-SI" sz="2400" dirty="0" smtClean="0">
                <a:solidFill>
                  <a:schemeClr val="tx2"/>
                </a:solidFill>
              </a:rPr>
              <a:t>)</a:t>
            </a:r>
            <a:endParaRPr lang="sl-SI" sz="2400" dirty="0">
              <a:solidFill>
                <a:schemeClr val="tx2"/>
              </a:solidFill>
            </a:endParaRP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2"/>
                </a:solidFill>
              </a:rPr>
              <a:t>konkurenčno digitalno podjetništvo in digitalizirana </a:t>
            </a:r>
            <a:r>
              <a:rPr lang="sl-SI" sz="2400" dirty="0" smtClean="0">
                <a:solidFill>
                  <a:schemeClr val="tx2"/>
                </a:solidFill>
              </a:rPr>
              <a:t/>
            </a:r>
            <a:br>
              <a:rPr lang="sl-SI" sz="2400" dirty="0" smtClean="0">
                <a:solidFill>
                  <a:schemeClr val="tx2"/>
                </a:solidFill>
              </a:rPr>
            </a:br>
            <a:r>
              <a:rPr lang="sl-SI" sz="2400" dirty="0" smtClean="0">
                <a:solidFill>
                  <a:schemeClr val="tx2"/>
                </a:solidFill>
              </a:rPr>
              <a:t>industrija </a:t>
            </a:r>
            <a:r>
              <a:rPr lang="sl-SI" sz="2400" dirty="0">
                <a:solidFill>
                  <a:schemeClr val="tx2"/>
                </a:solidFill>
              </a:rPr>
              <a:t>za digitalno </a:t>
            </a:r>
            <a:r>
              <a:rPr lang="sl-SI" sz="2400" dirty="0" smtClean="0">
                <a:solidFill>
                  <a:schemeClr val="tx2"/>
                </a:solidFill>
              </a:rPr>
              <a:t>rast</a:t>
            </a:r>
            <a:endParaRPr lang="sl-SI" sz="2400" dirty="0">
              <a:solidFill>
                <a:schemeClr val="tx2"/>
              </a:solidFill>
            </a:endParaRP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2"/>
                </a:solidFill>
              </a:rPr>
              <a:t>intenzivna in inovativna uporaba IKT in interneta v </a:t>
            </a:r>
            <a:r>
              <a:rPr lang="sl-SI" sz="2400" dirty="0" smtClean="0">
                <a:solidFill>
                  <a:schemeClr val="tx2"/>
                </a:solidFill>
              </a:rPr>
              <a:t/>
            </a:r>
            <a:br>
              <a:rPr lang="sl-SI" sz="2400" dirty="0" smtClean="0">
                <a:solidFill>
                  <a:schemeClr val="tx2"/>
                </a:solidFill>
              </a:rPr>
            </a:br>
            <a:r>
              <a:rPr lang="sl-SI" sz="2400" dirty="0" smtClean="0">
                <a:solidFill>
                  <a:schemeClr val="tx2"/>
                </a:solidFill>
              </a:rPr>
              <a:t>vseh </a:t>
            </a:r>
            <a:r>
              <a:rPr lang="sl-SI" sz="2400" dirty="0">
                <a:solidFill>
                  <a:schemeClr val="tx2"/>
                </a:solidFill>
              </a:rPr>
              <a:t>segmentih </a:t>
            </a:r>
            <a:r>
              <a:rPr lang="sl-SI" sz="2400" dirty="0" smtClean="0">
                <a:solidFill>
                  <a:schemeClr val="tx2"/>
                </a:solidFill>
              </a:rPr>
              <a:t>družbe</a:t>
            </a:r>
            <a:endParaRPr lang="sl-SI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94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tse1.mm.bing.net/th?&amp;id=OIP.M846d569fb57d64510fd3796b7bc16177o0&amp;w=300&amp;h=224&amp;c=0&amp;pid=1.9&amp;rs=0&amp;p=0&amp;r=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2079" y="4482165"/>
            <a:ext cx="3181921" cy="2375835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3580" y="904952"/>
            <a:ext cx="7350635" cy="78819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sl-SI" altLang="sl-SI" sz="2800" b="1" dirty="0" smtClean="0">
                <a:solidFill>
                  <a:schemeClr val="accent1">
                    <a:lumMod val="75000"/>
                  </a:schemeClr>
                </a:solidFill>
              </a:rPr>
              <a:t>Cilji strategije </a:t>
            </a:r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DIGITALNA SLOVENIJA </a:t>
            </a:r>
            <a:r>
              <a:rPr lang="sl-SI" sz="2800" b="1" dirty="0" smtClean="0">
                <a:solidFill>
                  <a:schemeClr val="accent1">
                    <a:lumMod val="75000"/>
                  </a:schemeClr>
                </a:solidFill>
              </a:rPr>
              <a:t>2020 2/2</a:t>
            </a:r>
            <a:endParaRPr lang="en-US" altLang="sl-SI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60549" y="1693149"/>
            <a:ext cx="8223993" cy="322022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342900" lvl="0" indent="-342900">
              <a:lnSpc>
                <a:spcPts val="3500"/>
              </a:lnSpc>
              <a:buFont typeface="Arial" panose="020B0604020202020204" pitchFamily="34" charset="0"/>
              <a:buChar char="•"/>
              <a:defRPr sz="2400">
                <a:solidFill>
                  <a:srgbClr val="529DBA"/>
                </a:solidFill>
                <a:latin typeface="+mj-lt"/>
                <a:ea typeface="+mj-ea"/>
                <a:cs typeface="+mj-cs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sl-SI" dirty="0" err="1">
                <a:solidFill>
                  <a:schemeClr val="tx2"/>
                </a:solidFill>
              </a:rPr>
              <a:t>visokohitrostni</a:t>
            </a:r>
            <a:r>
              <a:rPr lang="sl-SI" dirty="0">
                <a:solidFill>
                  <a:schemeClr val="tx2"/>
                </a:solidFill>
              </a:rPr>
              <a:t> dostop do odprtega interneta za </a:t>
            </a:r>
            <a:r>
              <a:rPr lang="sl-SI" dirty="0" smtClean="0">
                <a:solidFill>
                  <a:schemeClr val="tx2"/>
                </a:solidFill>
              </a:rPr>
              <a:t>vse</a:t>
            </a:r>
            <a:endParaRPr lang="sl-SI" dirty="0">
              <a:solidFill>
                <a:schemeClr val="tx2"/>
              </a:solidFill>
            </a:endParaRPr>
          </a:p>
          <a:p>
            <a:r>
              <a:rPr lang="sl-SI" dirty="0">
                <a:solidFill>
                  <a:schemeClr val="tx2"/>
                </a:solidFill>
              </a:rPr>
              <a:t>vključujoča digitalna </a:t>
            </a:r>
            <a:r>
              <a:rPr lang="sl-SI" dirty="0" smtClean="0">
                <a:solidFill>
                  <a:schemeClr val="tx2"/>
                </a:solidFill>
              </a:rPr>
              <a:t>družba</a:t>
            </a:r>
            <a:endParaRPr lang="sl-SI" dirty="0">
              <a:solidFill>
                <a:schemeClr val="tx2"/>
              </a:solidFill>
            </a:endParaRPr>
          </a:p>
          <a:p>
            <a:r>
              <a:rPr lang="sl-SI" dirty="0">
                <a:solidFill>
                  <a:schemeClr val="tx2"/>
                </a:solidFill>
              </a:rPr>
              <a:t>varen kibernetski </a:t>
            </a:r>
            <a:r>
              <a:rPr lang="sl-SI" dirty="0" smtClean="0">
                <a:solidFill>
                  <a:schemeClr val="tx2"/>
                </a:solidFill>
              </a:rPr>
              <a:t>prostor</a:t>
            </a:r>
            <a:endParaRPr lang="sl-SI" dirty="0">
              <a:solidFill>
                <a:schemeClr val="tx2"/>
              </a:solidFill>
            </a:endParaRPr>
          </a:p>
          <a:p>
            <a:r>
              <a:rPr lang="sl-SI" dirty="0">
                <a:solidFill>
                  <a:schemeClr val="tx2"/>
                </a:solidFill>
              </a:rPr>
              <a:t>zaupanje v kibernetski prostor in varovanje človekovih </a:t>
            </a:r>
            <a:r>
              <a:rPr lang="sl-SI" dirty="0" smtClean="0">
                <a:solidFill>
                  <a:schemeClr val="tx2"/>
                </a:solidFill>
              </a:rPr>
              <a:t>pravic</a:t>
            </a:r>
            <a:endParaRPr lang="sl-SI" dirty="0">
              <a:solidFill>
                <a:schemeClr val="tx2"/>
              </a:solidFill>
            </a:endParaRPr>
          </a:p>
          <a:p>
            <a:r>
              <a:rPr lang="sl-SI" dirty="0">
                <a:solidFill>
                  <a:schemeClr val="tx2"/>
                </a:solidFill>
              </a:rPr>
              <a:t>Slovenija – referenčno okolje za uvajanje inovativnih </a:t>
            </a:r>
            <a:br>
              <a:rPr lang="sl-SI" dirty="0">
                <a:solidFill>
                  <a:schemeClr val="tx2"/>
                </a:solidFill>
              </a:rPr>
            </a:br>
            <a:r>
              <a:rPr lang="sl-SI" dirty="0">
                <a:solidFill>
                  <a:schemeClr val="tx2"/>
                </a:solidFill>
              </a:rPr>
              <a:t>pristopov pri uporabi digitalnih </a:t>
            </a:r>
            <a:r>
              <a:rPr lang="sl-SI" dirty="0" smtClean="0">
                <a:solidFill>
                  <a:schemeClr val="tx2"/>
                </a:solidFill>
              </a:rPr>
              <a:t>tehnologij</a:t>
            </a: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8196" name="Picture 4" descr="https://tse1.mm.bing.net/th?&amp;id=OIP.M06a665aaa030d13845f7d886ef4c1bbco0&amp;w=299&amp;h=154&amp;c=0&amp;pid=1.9&amp;rs=0&amp;p=0&amp;r=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124" y="4871370"/>
            <a:ext cx="3145717" cy="1620203"/>
          </a:xfrm>
          <a:prstGeom prst="rect">
            <a:avLst/>
          </a:prstGeom>
          <a:noFill/>
        </p:spPr>
      </p:pic>
      <p:sp>
        <p:nvSpPr>
          <p:cNvPr id="9" name="Desna puščica 8"/>
          <p:cNvSpPr/>
          <p:nvPr/>
        </p:nvSpPr>
        <p:spPr>
          <a:xfrm>
            <a:off x="3816096" y="5431536"/>
            <a:ext cx="1840992" cy="4998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7474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3580" y="904952"/>
            <a:ext cx="8079420" cy="1143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l"/>
            <a:r>
              <a:rPr lang="sl-SI" sz="2000" b="1" dirty="0">
                <a:solidFill>
                  <a:srgbClr val="529DBA"/>
                </a:solidFill>
              </a:rPr>
              <a:t>Prednostna področja </a:t>
            </a:r>
            <a:r>
              <a:rPr lang="sl-SI" sz="2000" b="1" dirty="0" smtClean="0">
                <a:solidFill>
                  <a:srgbClr val="529DBA"/>
                </a:solidFill>
              </a:rPr>
              <a:t>ukrepanja</a:t>
            </a:r>
            <a:r>
              <a:rPr lang="sl-SI" sz="2800" b="1" dirty="0" smtClean="0">
                <a:solidFill>
                  <a:srgbClr val="529DBA"/>
                </a:solidFill>
              </a:rPr>
              <a:t/>
            </a:r>
            <a:br>
              <a:rPr lang="sl-SI" sz="2800" b="1" dirty="0" smtClean="0">
                <a:solidFill>
                  <a:srgbClr val="529DBA"/>
                </a:solidFill>
              </a:rPr>
            </a:br>
            <a:r>
              <a:rPr lang="sl-SI" sz="2800" dirty="0" smtClean="0">
                <a:solidFill>
                  <a:schemeClr val="accent1">
                    <a:lumMod val="75000"/>
                  </a:schemeClr>
                </a:solidFill>
              </a:rPr>
              <a:t>Širokopasovna in druga infrastruktura elektronskih komunikacij</a:t>
            </a:r>
            <a:r>
              <a:rPr lang="sl-SI" sz="2800" dirty="0" smtClean="0"/>
              <a:t> </a:t>
            </a:r>
            <a:r>
              <a:rPr lang="sl-SI" sz="2800" b="1" dirty="0" smtClean="0">
                <a:solidFill>
                  <a:srgbClr val="529DBA"/>
                </a:solidFill>
              </a:rPr>
              <a:t/>
            </a:r>
            <a:br>
              <a:rPr lang="sl-SI" sz="2800" b="1" dirty="0" smtClean="0">
                <a:solidFill>
                  <a:srgbClr val="529DBA"/>
                </a:solidFill>
              </a:rPr>
            </a:br>
            <a:r>
              <a:rPr lang="sl-SI" sz="2800" b="1" dirty="0">
                <a:solidFill>
                  <a:srgbClr val="529DBA"/>
                </a:solidFill>
              </a:rPr>
              <a:t/>
            </a:r>
            <a:br>
              <a:rPr lang="sl-SI" sz="2800" b="1" dirty="0">
                <a:solidFill>
                  <a:srgbClr val="529DBA"/>
                </a:solidFill>
              </a:rPr>
            </a:br>
            <a:r>
              <a:rPr lang="pl-PL" sz="2800" b="1" dirty="0" smtClean="0">
                <a:solidFill>
                  <a:srgbClr val="529DBA"/>
                </a:solidFill>
              </a:rPr>
              <a:t> </a:t>
            </a:r>
            <a:endParaRPr lang="en-US" altLang="sl-SI" sz="2800" b="1" dirty="0">
              <a:solidFill>
                <a:srgbClr val="529DBA"/>
              </a:solidFill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203200" y="4079875"/>
            <a:ext cx="8559800" cy="194945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sl-SI" sz="2400" b="0" dirty="0" smtClean="0">
              <a:solidFill>
                <a:srgbClr val="529DBA"/>
              </a:solidFill>
            </a:endParaRPr>
          </a:p>
          <a:p>
            <a:pPr>
              <a:defRPr/>
            </a:pPr>
            <a:r>
              <a:rPr lang="en-US" sz="2400" b="0" dirty="0">
                <a:solidFill>
                  <a:srgbClr val="529DBA"/>
                </a:solidFill>
              </a:rPr>
              <a:t/>
            </a:r>
            <a:br>
              <a:rPr lang="en-US" sz="2400" b="0" dirty="0">
                <a:solidFill>
                  <a:srgbClr val="529DBA"/>
                </a:solidFill>
              </a:rPr>
            </a:br>
            <a:r>
              <a:rPr lang="en-US" sz="2400" b="0" dirty="0">
                <a:solidFill>
                  <a:srgbClr val="529DBA"/>
                </a:solidFill>
              </a:rPr>
              <a:t/>
            </a:r>
            <a:br>
              <a:rPr lang="en-US" sz="2400" b="0" dirty="0">
                <a:solidFill>
                  <a:srgbClr val="529DBA"/>
                </a:solidFill>
              </a:rPr>
            </a:br>
            <a:r>
              <a:rPr lang="sl-SI" sz="2400" b="0" dirty="0" smtClean="0">
                <a:solidFill>
                  <a:srgbClr val="529DBA"/>
                </a:solidFill>
                <a:ea typeface="+mn-ea"/>
              </a:rPr>
              <a:t/>
            </a:r>
            <a:br>
              <a:rPr lang="sl-SI" sz="2400" b="0" dirty="0" smtClean="0">
                <a:solidFill>
                  <a:srgbClr val="529DBA"/>
                </a:solidFill>
                <a:ea typeface="+mn-ea"/>
              </a:rPr>
            </a:br>
            <a:r>
              <a:rPr lang="sl-SI" sz="2400" b="0" dirty="0" smtClean="0">
                <a:solidFill>
                  <a:srgbClr val="529DBA"/>
                </a:solidFill>
                <a:ea typeface="+mn-ea"/>
              </a:rPr>
              <a:t/>
            </a:r>
            <a:br>
              <a:rPr lang="sl-SI" sz="2400" b="0" dirty="0" smtClean="0">
                <a:solidFill>
                  <a:srgbClr val="529DBA"/>
                </a:solidFill>
                <a:ea typeface="+mn-ea"/>
              </a:rPr>
            </a:br>
            <a:r>
              <a:rPr lang="sl-SI" sz="2400" b="0" dirty="0" smtClean="0">
                <a:solidFill>
                  <a:srgbClr val="529DBA"/>
                </a:solidFill>
                <a:ea typeface="+mn-ea"/>
              </a:rPr>
              <a:t/>
            </a:r>
            <a:br>
              <a:rPr lang="sl-SI" sz="2400" b="0" dirty="0" smtClean="0">
                <a:solidFill>
                  <a:srgbClr val="529DBA"/>
                </a:solidFill>
                <a:ea typeface="+mn-ea"/>
              </a:rPr>
            </a:br>
            <a:endParaRPr lang="en-US" sz="2400" b="0" dirty="0">
              <a:solidFill>
                <a:srgbClr val="529DBA"/>
              </a:solidFill>
              <a:ea typeface="+mn-ea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62885" y="2206751"/>
            <a:ext cx="8459195" cy="422283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96 % gospodinjstvom zagotoviti 100 Mb/s dostop do interneta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98 % gospodinjstev pokritih z mobilnimi omrežji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stabilno zakonodajno – </a:t>
            </a:r>
            <a:r>
              <a:rPr lang="sl-SI" sz="2400" dirty="0" err="1" smtClean="0">
                <a:solidFill>
                  <a:schemeClr val="tx2"/>
                </a:solidFill>
              </a:rPr>
              <a:t>regulatorno</a:t>
            </a:r>
            <a:r>
              <a:rPr lang="sl-SI" sz="2400" dirty="0" smtClean="0">
                <a:solidFill>
                  <a:schemeClr val="tx2"/>
                </a:solidFill>
              </a:rPr>
              <a:t> okolje za operaterje EK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1 </a:t>
            </a:r>
            <a:r>
              <a:rPr lang="sl-SI" sz="2400" dirty="0" err="1" smtClean="0">
                <a:solidFill>
                  <a:schemeClr val="tx2"/>
                </a:solidFill>
              </a:rPr>
              <a:t>Gb</a:t>
            </a:r>
            <a:r>
              <a:rPr lang="sl-SI" sz="2400" dirty="0" smtClean="0">
                <a:solidFill>
                  <a:schemeClr val="tx2"/>
                </a:solidFill>
              </a:rPr>
              <a:t>/s za izobraževalne in raziskovalne zavode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sl-SI" sz="2400" dirty="0" smtClean="0">
              <a:solidFill>
                <a:schemeClr val="tx2"/>
              </a:solidFill>
            </a:endParaRP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razvoj </a:t>
            </a:r>
            <a:r>
              <a:rPr lang="sl-SI" sz="2400" dirty="0" err="1" smtClean="0">
                <a:solidFill>
                  <a:schemeClr val="tx2"/>
                </a:solidFill>
              </a:rPr>
              <a:t>prizemne</a:t>
            </a:r>
            <a:r>
              <a:rPr lang="sl-SI" sz="2400" dirty="0" smtClean="0">
                <a:solidFill>
                  <a:schemeClr val="tx2"/>
                </a:solidFill>
              </a:rPr>
              <a:t> TV (DVB-T2), uvajanje UHD TV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digitalni </a:t>
            </a:r>
            <a:r>
              <a:rPr lang="sl-SI" sz="2400" dirty="0" err="1" smtClean="0">
                <a:solidFill>
                  <a:schemeClr val="tx2"/>
                </a:solidFill>
              </a:rPr>
              <a:t>prizemni</a:t>
            </a:r>
            <a:r>
              <a:rPr lang="sl-SI" sz="2400" dirty="0" smtClean="0">
                <a:solidFill>
                  <a:schemeClr val="tx2"/>
                </a:solidFill>
              </a:rPr>
              <a:t> radio DAB+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napredne storitve digitalne radiodifuzije, IP TV in interneta (</a:t>
            </a:r>
            <a:r>
              <a:rPr lang="sl-SI" sz="2400" dirty="0" err="1" smtClean="0">
                <a:solidFill>
                  <a:schemeClr val="tx2"/>
                </a:solidFill>
              </a:rPr>
              <a:t>Hbb</a:t>
            </a:r>
            <a:r>
              <a:rPr lang="sl-SI" sz="2400" dirty="0" smtClean="0">
                <a:solidFill>
                  <a:schemeClr val="tx2"/>
                </a:solidFill>
              </a:rPr>
              <a:t> TV, tematski radijski programi)</a:t>
            </a:r>
            <a:endParaRPr lang="sl-SI" sz="2400" dirty="0">
              <a:solidFill>
                <a:schemeClr val="tx2"/>
              </a:solidFill>
            </a:endParaRPr>
          </a:p>
        </p:txBody>
      </p:sp>
      <p:pic>
        <p:nvPicPr>
          <p:cNvPr id="6146" name="Picture 2" descr="https://tse1.mm.bing.net/th?&amp;id=OIP.M733c70c3e3033b7f9a73329e3d18fc64o0&amp;w=150&amp;h=150&amp;c=0&amp;pid=1.9&amp;rs=0&amp;p=0&amp;r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4250" y="4507602"/>
            <a:ext cx="1428750" cy="9380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92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3580" y="904952"/>
            <a:ext cx="8079420" cy="850696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l"/>
            <a:r>
              <a:rPr lang="sl-SI" sz="2000" b="1" dirty="0">
                <a:solidFill>
                  <a:srgbClr val="529DBA"/>
                </a:solidFill>
              </a:rPr>
              <a:t>Prednostna področja </a:t>
            </a:r>
            <a:r>
              <a:rPr lang="sl-SI" sz="2000" b="1" dirty="0" smtClean="0">
                <a:solidFill>
                  <a:srgbClr val="529DBA"/>
                </a:solidFill>
              </a:rPr>
              <a:t>ukrepanja</a:t>
            </a:r>
            <a:r>
              <a:rPr lang="sl-SI" sz="2800" b="1" dirty="0" smtClean="0">
                <a:solidFill>
                  <a:srgbClr val="529DBA"/>
                </a:solidFill>
              </a:rPr>
              <a:t/>
            </a:r>
            <a:br>
              <a:rPr lang="sl-SI" sz="2800" b="1" dirty="0" smtClean="0">
                <a:solidFill>
                  <a:srgbClr val="529DBA"/>
                </a:solidFill>
              </a:rPr>
            </a:br>
            <a:r>
              <a:rPr lang="sl-SI" sz="2800" dirty="0" smtClean="0">
                <a:solidFill>
                  <a:schemeClr val="accent1">
                    <a:lumMod val="75000"/>
                  </a:schemeClr>
                </a:solidFill>
              </a:rPr>
              <a:t>Širokopasovna infrastruktura</a:t>
            </a:r>
            <a:r>
              <a:rPr lang="sl-SI" sz="2800" b="1" dirty="0" smtClean="0">
                <a:solidFill>
                  <a:srgbClr val="529DBA"/>
                </a:solidFill>
              </a:rPr>
              <a:t/>
            </a:r>
            <a:br>
              <a:rPr lang="sl-SI" sz="2800" b="1" dirty="0" smtClean="0">
                <a:solidFill>
                  <a:srgbClr val="529DBA"/>
                </a:solidFill>
              </a:rPr>
            </a:br>
            <a:r>
              <a:rPr lang="sl-SI" sz="2800" b="1" dirty="0">
                <a:solidFill>
                  <a:srgbClr val="529DBA"/>
                </a:solidFill>
              </a:rPr>
              <a:t/>
            </a:r>
            <a:br>
              <a:rPr lang="sl-SI" sz="2800" b="1" dirty="0">
                <a:solidFill>
                  <a:srgbClr val="529DBA"/>
                </a:solidFill>
              </a:rPr>
            </a:br>
            <a:r>
              <a:rPr lang="pl-PL" sz="2800" b="1" dirty="0" smtClean="0">
                <a:solidFill>
                  <a:srgbClr val="529DBA"/>
                </a:solidFill>
              </a:rPr>
              <a:t> </a:t>
            </a:r>
            <a:endParaRPr lang="en-US" altLang="sl-SI" sz="2800" b="1" dirty="0">
              <a:solidFill>
                <a:srgbClr val="529DBA"/>
              </a:solidFill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203200" y="4079875"/>
            <a:ext cx="8559800" cy="194945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sl-SI" sz="2400" b="0" dirty="0" smtClean="0">
              <a:solidFill>
                <a:srgbClr val="529DBA"/>
              </a:solidFill>
            </a:endParaRPr>
          </a:p>
          <a:p>
            <a:pPr>
              <a:defRPr/>
            </a:pPr>
            <a:r>
              <a:rPr lang="en-US" sz="2400" b="0" dirty="0">
                <a:solidFill>
                  <a:srgbClr val="529DBA"/>
                </a:solidFill>
              </a:rPr>
              <a:t/>
            </a:r>
            <a:br>
              <a:rPr lang="en-US" sz="2400" b="0" dirty="0">
                <a:solidFill>
                  <a:srgbClr val="529DBA"/>
                </a:solidFill>
              </a:rPr>
            </a:br>
            <a:r>
              <a:rPr lang="en-US" sz="2400" b="0" dirty="0">
                <a:solidFill>
                  <a:srgbClr val="529DBA"/>
                </a:solidFill>
              </a:rPr>
              <a:t/>
            </a:r>
            <a:br>
              <a:rPr lang="en-US" sz="2400" b="0" dirty="0">
                <a:solidFill>
                  <a:srgbClr val="529DBA"/>
                </a:solidFill>
              </a:rPr>
            </a:br>
            <a:r>
              <a:rPr lang="sl-SI" sz="2400" b="0" dirty="0" smtClean="0">
                <a:solidFill>
                  <a:srgbClr val="529DBA"/>
                </a:solidFill>
                <a:ea typeface="+mn-ea"/>
              </a:rPr>
              <a:t/>
            </a:r>
            <a:br>
              <a:rPr lang="sl-SI" sz="2400" b="0" dirty="0" smtClean="0">
                <a:solidFill>
                  <a:srgbClr val="529DBA"/>
                </a:solidFill>
                <a:ea typeface="+mn-ea"/>
              </a:rPr>
            </a:br>
            <a:r>
              <a:rPr lang="sl-SI" sz="2400" b="0" dirty="0" smtClean="0">
                <a:solidFill>
                  <a:srgbClr val="529DBA"/>
                </a:solidFill>
                <a:ea typeface="+mn-ea"/>
              </a:rPr>
              <a:t/>
            </a:r>
            <a:br>
              <a:rPr lang="sl-SI" sz="2400" b="0" dirty="0" smtClean="0">
                <a:solidFill>
                  <a:srgbClr val="529DBA"/>
                </a:solidFill>
                <a:ea typeface="+mn-ea"/>
              </a:rPr>
            </a:br>
            <a:r>
              <a:rPr lang="sl-SI" sz="2400" b="0" dirty="0" smtClean="0">
                <a:solidFill>
                  <a:srgbClr val="529DBA"/>
                </a:solidFill>
                <a:ea typeface="+mn-ea"/>
              </a:rPr>
              <a:t/>
            </a:r>
            <a:br>
              <a:rPr lang="sl-SI" sz="2400" b="0" dirty="0" smtClean="0">
                <a:solidFill>
                  <a:srgbClr val="529DBA"/>
                </a:solidFill>
                <a:ea typeface="+mn-ea"/>
              </a:rPr>
            </a:br>
            <a:endParaRPr lang="en-US" sz="2400" b="0" dirty="0">
              <a:solidFill>
                <a:srgbClr val="529DBA"/>
              </a:solidFill>
              <a:ea typeface="+mn-ea"/>
            </a:endParaRPr>
          </a:p>
        </p:txBody>
      </p:sp>
      <p:pic>
        <p:nvPicPr>
          <p:cNvPr id="7" name="Slika 6" descr="C:\Users\mturk\AppData\Local\Temp\notes6BAEEE\karta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3267456"/>
            <a:ext cx="5291328" cy="359054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03201" y="1691712"/>
            <a:ext cx="8830244" cy="1575744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vključitev lokalnih skupnosti v zasebne projekte gradnje BB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spodbujanje tržnega interesa za gradnjo BB infrastrukture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sodelovanje lokalnih skupnosti  in ukrepi za nižje stroške</a:t>
            </a:r>
            <a:endParaRPr lang="sl-SI" sz="2400" dirty="0">
              <a:solidFill>
                <a:schemeClr val="tx2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5291328" y="3182112"/>
            <a:ext cx="3742117" cy="3590544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testiranje tržnega interesa – določitev belih lis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72 mio EUR javnih sredstev za sofinanciranje gradnje BB na belih lisah</a:t>
            </a:r>
          </a:p>
          <a:p>
            <a:pPr marL="342900" lvl="0" indent="-342900" algn="l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tx2"/>
                </a:solidFill>
              </a:rPr>
              <a:t>OŠO javni razpis</a:t>
            </a:r>
            <a:endParaRPr lang="sl-SI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92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10-cgp-mpe_predstavitev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15585</TotalTime>
  <Words>719</Words>
  <Application>Microsoft Office PowerPoint</Application>
  <PresentationFormat>Diaprojekcija na zaslonu (4:3)</PresentationFormat>
  <Paragraphs>155</Paragraphs>
  <Slides>16</Slides>
  <Notes>16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16</vt:i4>
      </vt:variant>
    </vt:vector>
  </HeadingPairs>
  <TitlesOfParts>
    <vt:vector size="21" baseType="lpstr">
      <vt:lpstr>Arial</vt:lpstr>
      <vt:lpstr>Calibri</vt:lpstr>
      <vt:lpstr>Sylfaen</vt:lpstr>
      <vt:lpstr>si10-cgp-mpe_predstavitev</vt:lpstr>
      <vt:lpstr>Custom Design</vt:lpstr>
      <vt:lpstr> DIGITALNA  SLOVENIJA 2020  Strateški okvir razvoja digitalne družbe do leta 2020</vt:lpstr>
      <vt:lpstr>Indeks digitalnega gospodarstva in družbe (DESI)</vt:lpstr>
      <vt:lpstr>Kazalniki digitalnega gospodarstva in družbe (DESI)</vt:lpstr>
      <vt:lpstr>  </vt:lpstr>
      <vt:lpstr>Slovenija bo s pospešenim razvojem digitalne družbe izkoristila razvojne priložnosti IKT in interneta ter postala napredna digitalna družba. Postati želi referenčno okolje za uvajanje inovativnih pristopov pri uporabi digitalnih tehnologij.</vt:lpstr>
      <vt:lpstr>Cilji strategije DIGITALNA SLOVENIJA 2020 1/2  </vt:lpstr>
      <vt:lpstr>Cilji strategije DIGITALNA SLOVENIJA 2020 2/2</vt:lpstr>
      <vt:lpstr>Prednostna področja ukrepanja Širokopasovna in druga infrastruktura elektronskih komunikacij    </vt:lpstr>
      <vt:lpstr>Prednostna področja ukrepanja Širokopasovna infrastruktura   </vt:lpstr>
      <vt:lpstr>Prednostna področja ukrepanja Inovativne podatkovno vodene storitve   </vt:lpstr>
      <vt:lpstr>Prednostna področja ukrepanja Digitalno podjetništvo  </vt:lpstr>
      <vt:lpstr>Prednostna področja ukrepanja Horizontalne prioritete  </vt:lpstr>
      <vt:lpstr>Prednostna področja ukrepanja Kibernetska varnost  </vt:lpstr>
      <vt:lpstr>Prednostna področja ukrepanja Vključujoča digitalna družba - Slovenska digitalna koalicija   </vt:lpstr>
      <vt:lpstr>Lokalne skupnosti in digitalizacija Slovenije</vt:lpstr>
      <vt:lpstr>Lokalne skupnosti skupaj digitalizirajmo Slovenijo    Hvala za pozornost!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PROCESI MIZŠ</dc:title>
  <dc:creator>mitja</dc:creator>
  <cp:lastModifiedBy>Saša</cp:lastModifiedBy>
  <cp:revision>425</cp:revision>
  <cp:lastPrinted>2016-04-04T12:26:21Z</cp:lastPrinted>
  <dcterms:created xsi:type="dcterms:W3CDTF">2010-08-31T10:06:07Z</dcterms:created>
  <dcterms:modified xsi:type="dcterms:W3CDTF">2016-04-22T03:28:08Z</dcterms:modified>
</cp:coreProperties>
</file>