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7" r:id="rId4"/>
    <p:sldId id="271" r:id="rId5"/>
    <p:sldId id="270" r:id="rId6"/>
    <p:sldId id="274" r:id="rId7"/>
    <p:sldId id="279" r:id="rId8"/>
    <p:sldId id="272" r:id="rId9"/>
    <p:sldId id="273" r:id="rId10"/>
    <p:sldId id="275" r:id="rId11"/>
    <p:sldId id="276" r:id="rId12"/>
    <p:sldId id="277" r:id="rId1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10">
          <p15:clr>
            <a:srgbClr val="A4A3A4"/>
          </p15:clr>
        </p15:guide>
        <p15:guide id="2" pos="29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5" autoAdjust="0"/>
    <p:restoredTop sz="94615" autoAdjust="0"/>
  </p:normalViewPr>
  <p:slideViewPr>
    <p:cSldViewPr snapToGrid="0" snapToObjects="1" showGuides="1">
      <p:cViewPr>
        <p:scale>
          <a:sx n="120" d="100"/>
          <a:sy n="120" d="100"/>
        </p:scale>
        <p:origin x="-1374" y="-72"/>
      </p:cViewPr>
      <p:guideLst>
        <p:guide orient="horz" pos="1210"/>
        <p:guide pos="2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8C65F-245E-475F-B795-6F72D89BFEFA}" type="datetimeFigureOut">
              <a:rPr lang="sl-SI" smtClean="0"/>
              <a:t>12.4.2017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350F-F21A-4023-AF9C-632EC30442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536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64466445_for_powerpoin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4809" r="6794" b="26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3808664"/>
            <a:ext cx="9144000" cy="3049336"/>
          </a:xfrm>
          <a:prstGeom prst="rect">
            <a:avLst/>
          </a:prstGeom>
          <a:solidFill>
            <a:srgbClr val="00B5A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808664"/>
            <a:ext cx="7772400" cy="737933"/>
          </a:xfrm>
        </p:spPr>
        <p:txBody>
          <a:bodyPr anchor="t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Titillium Light"/>
                <a:cs typeface="Titillium Light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2" y="486831"/>
            <a:ext cx="2787445" cy="8382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4546597"/>
            <a:ext cx="7666037" cy="64215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Titillium Light"/>
                <a:cs typeface="Titillium Light"/>
              </a:defRPr>
            </a:lvl1pPr>
          </a:lstStyle>
          <a:p>
            <a:r>
              <a:rPr lang="en-GB" sz="2500" dirty="0"/>
              <a:t>Click to edit presentation subtitle</a:t>
            </a:r>
            <a:endParaRPr lang="en-US" sz="2500" dirty="0"/>
          </a:p>
        </p:txBody>
      </p:sp>
      <p:pic>
        <p:nvPicPr>
          <p:cNvPr id="24" name="Picture 23" descr="Climate_Euro_logo.jp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794000"/>
            <a:ext cx="8039100" cy="1270000"/>
          </a:xfrm>
          <a:prstGeom prst="rect">
            <a:avLst/>
          </a:prstGeom>
        </p:spPr>
      </p:pic>
      <p:pic>
        <p:nvPicPr>
          <p:cNvPr id="27" name="Picture 26" descr="Climate_Euro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52" y="6051540"/>
            <a:ext cx="1929448" cy="304810"/>
          </a:xfrm>
          <a:prstGeom prst="rect">
            <a:avLst/>
          </a:prstGeom>
        </p:spPr>
      </p:pic>
      <p:pic>
        <p:nvPicPr>
          <p:cNvPr id="29" name="Picture 28" descr="Climate_KIC_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3" y="481540"/>
            <a:ext cx="2318280" cy="715487"/>
          </a:xfrm>
          <a:prstGeom prst="rect">
            <a:avLst/>
          </a:prstGeom>
        </p:spPr>
      </p:pic>
      <p:pic>
        <p:nvPicPr>
          <p:cNvPr id="28" name="Picture 27" descr="Your_Path_Your_Futur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2" y="5795499"/>
            <a:ext cx="2956659" cy="5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39800" y="10800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39800" y="58166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6079066"/>
            <a:ext cx="1718732" cy="516831"/>
          </a:xfrm>
          <a:prstGeom prst="rect">
            <a:avLst/>
          </a:prstGeom>
        </p:spPr>
      </p:pic>
      <p:pic>
        <p:nvPicPr>
          <p:cNvPr id="11" name="Picture 10" descr="Climate_KIC_logo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6079067"/>
            <a:ext cx="1677152" cy="5169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Content Page with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Subtitle Content Page with Text</a:t>
            </a:r>
          </a:p>
        </p:txBody>
      </p:sp>
      <p:pic>
        <p:nvPicPr>
          <p:cNvPr id="6" name="Picture 5" descr="Climate Oval diagra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67" y="1968046"/>
            <a:ext cx="6057900" cy="34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6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et Points with smaller text benea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802953"/>
            <a:ext cx="7305675" cy="580165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,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, nisi ante </a:t>
            </a:r>
            <a:r>
              <a:rPr lang="en-GB" dirty="0" err="1"/>
              <a:t>luctus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ante </a:t>
            </a:r>
            <a:r>
              <a:rPr lang="en-GB" dirty="0" err="1"/>
              <a:t>ut</a:t>
            </a:r>
            <a:r>
              <a:rPr lang="en-GB" dirty="0"/>
              <a:t> diam.</a:t>
            </a:r>
          </a:p>
          <a:p>
            <a:pPr lvl="0"/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39800" y="10800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39800" y="58166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6079066"/>
            <a:ext cx="1718732" cy="516831"/>
          </a:xfrm>
          <a:prstGeom prst="rect">
            <a:avLst/>
          </a:prstGeom>
        </p:spPr>
      </p:pic>
      <p:pic>
        <p:nvPicPr>
          <p:cNvPr id="11" name="Picture 10" descr="Climate_KIC_logo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6079067"/>
            <a:ext cx="1677152" cy="5169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Content Page with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Subtitle Content Page with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1610" y="2396118"/>
            <a:ext cx="7305675" cy="928294"/>
          </a:xfrm>
        </p:spPr>
        <p:txBody>
          <a:bodyPr>
            <a:noAutofit/>
          </a:bodyPr>
          <a:lstStyle>
            <a:lvl1pPr marL="360000" indent="0" algn="l">
              <a:lnSpc>
                <a:spcPct val="120000"/>
              </a:lnSpc>
              <a:spcBef>
                <a:spcPts val="100"/>
              </a:spcBef>
              <a:buSzPct val="80000"/>
              <a:buFont typeface="Wingdings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Et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quidem</a:t>
            </a:r>
            <a:r>
              <a:rPr lang="en-US" dirty="0"/>
              <a:t> </a:t>
            </a:r>
            <a:r>
              <a:rPr lang="en-US" dirty="0" err="1"/>
              <a:t>rerum</a:t>
            </a:r>
            <a:r>
              <a:rPr lang="en-US" dirty="0"/>
              <a:t> </a:t>
            </a:r>
            <a:r>
              <a:rPr lang="en-US" dirty="0" err="1"/>
              <a:t>facilis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et </a:t>
            </a:r>
            <a:r>
              <a:rPr lang="en-US" dirty="0" err="1"/>
              <a:t>expedita</a:t>
            </a:r>
            <a:r>
              <a:rPr lang="en-US" dirty="0"/>
              <a:t> </a:t>
            </a:r>
            <a:r>
              <a:rPr lang="en-US" dirty="0" err="1"/>
              <a:t>distinctio</a:t>
            </a:r>
            <a:r>
              <a:rPr lang="en-US" dirty="0"/>
              <a:t>. Nam </a:t>
            </a:r>
            <a:r>
              <a:rPr lang="en-US" dirty="0" err="1"/>
              <a:t>libero</a:t>
            </a:r>
            <a:r>
              <a:rPr lang="en-US" dirty="0"/>
              <a:t> tempore,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eligendi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cumque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impedit</a:t>
            </a:r>
            <a:r>
              <a:rPr lang="en-US" dirty="0"/>
              <a:t> quo minus id quod </a:t>
            </a:r>
            <a:r>
              <a:rPr lang="en-US" dirty="0" err="1"/>
              <a:t>maxime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39800" y="3476812"/>
            <a:ext cx="7305675" cy="580165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,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, nisi ante </a:t>
            </a:r>
            <a:r>
              <a:rPr lang="en-GB" dirty="0" err="1"/>
              <a:t>luctus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ante </a:t>
            </a:r>
            <a:r>
              <a:rPr lang="en-GB" dirty="0" err="1"/>
              <a:t>ut</a:t>
            </a:r>
            <a:r>
              <a:rPr lang="en-GB" dirty="0"/>
              <a:t> diam.</a:t>
            </a:r>
          </a:p>
          <a:p>
            <a:pPr lvl="0"/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41610" y="4069977"/>
            <a:ext cx="7305675" cy="928294"/>
          </a:xfrm>
        </p:spPr>
        <p:txBody>
          <a:bodyPr>
            <a:noAutofit/>
          </a:bodyPr>
          <a:lstStyle>
            <a:lvl1pPr marL="360000" indent="0" algn="l">
              <a:lnSpc>
                <a:spcPct val="120000"/>
              </a:lnSpc>
              <a:spcBef>
                <a:spcPts val="100"/>
              </a:spcBef>
              <a:buSzPct val="80000"/>
              <a:buFont typeface="Wingdings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Et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quidem</a:t>
            </a:r>
            <a:r>
              <a:rPr lang="en-US" dirty="0"/>
              <a:t> </a:t>
            </a:r>
            <a:r>
              <a:rPr lang="en-US" dirty="0" err="1"/>
              <a:t>rerum</a:t>
            </a:r>
            <a:r>
              <a:rPr lang="en-US" dirty="0"/>
              <a:t> </a:t>
            </a:r>
            <a:r>
              <a:rPr lang="en-US" dirty="0" err="1"/>
              <a:t>facilis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et </a:t>
            </a:r>
            <a:r>
              <a:rPr lang="en-US" dirty="0" err="1"/>
              <a:t>expedita</a:t>
            </a:r>
            <a:r>
              <a:rPr lang="en-US" dirty="0"/>
              <a:t> </a:t>
            </a:r>
            <a:r>
              <a:rPr lang="en-US" dirty="0" err="1"/>
              <a:t>distinctio</a:t>
            </a:r>
            <a:r>
              <a:rPr lang="en-US" dirty="0"/>
              <a:t>. Nam </a:t>
            </a:r>
            <a:r>
              <a:rPr lang="en-US" dirty="0" err="1"/>
              <a:t>libero</a:t>
            </a:r>
            <a:r>
              <a:rPr lang="en-US" dirty="0"/>
              <a:t> tempore,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eligendi</a:t>
            </a:r>
            <a:r>
              <a:rPr lang="en-US" dirty="0"/>
              <a:t> </a:t>
            </a:r>
            <a:r>
              <a:rPr lang="en-US" dirty="0" err="1"/>
              <a:t>optio</a:t>
            </a:r>
            <a:r>
              <a:rPr lang="en-US" dirty="0"/>
              <a:t> </a:t>
            </a:r>
            <a:r>
              <a:rPr lang="en-US" dirty="0" err="1"/>
              <a:t>cumque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impedit</a:t>
            </a:r>
            <a:r>
              <a:rPr lang="en-US" dirty="0"/>
              <a:t> quo minus id quod </a:t>
            </a:r>
            <a:r>
              <a:rPr lang="en-US" dirty="0" err="1"/>
              <a:t>maxime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90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769533"/>
            <a:ext cx="7305675" cy="34290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</a:t>
            </a:r>
            <a:r>
              <a:rPr lang="en-GB" dirty="0"/>
              <a:t> </a:t>
            </a:r>
            <a:r>
              <a:rPr lang="en-GB" dirty="0" err="1"/>
              <a:t>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,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, nisi ante </a:t>
            </a:r>
            <a:r>
              <a:rPr lang="en-GB" dirty="0" err="1"/>
              <a:t>luctus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ante </a:t>
            </a:r>
            <a:r>
              <a:rPr lang="en-GB" dirty="0" err="1"/>
              <a:t>ut</a:t>
            </a:r>
            <a:r>
              <a:rPr lang="en-GB" dirty="0"/>
              <a:t> diam.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39800" y="10800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39800" y="58166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6079066"/>
            <a:ext cx="1718732" cy="516831"/>
          </a:xfrm>
          <a:prstGeom prst="rect">
            <a:avLst/>
          </a:prstGeom>
        </p:spPr>
      </p:pic>
      <p:pic>
        <p:nvPicPr>
          <p:cNvPr id="11" name="Picture 10" descr="Climate_KIC_logo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6079067"/>
            <a:ext cx="1677152" cy="5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6079066"/>
            <a:ext cx="1718732" cy="516831"/>
          </a:xfrm>
          <a:prstGeom prst="rect">
            <a:avLst/>
          </a:prstGeom>
        </p:spPr>
      </p:pic>
      <p:pic>
        <p:nvPicPr>
          <p:cNvPr id="11" name="Picture 10" descr="Climate_KIC_logo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6079067"/>
            <a:ext cx="1677152" cy="516998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16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6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o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16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6079066"/>
            <a:ext cx="1718732" cy="516831"/>
          </a:xfrm>
          <a:prstGeom prst="rect">
            <a:avLst/>
          </a:prstGeom>
        </p:spPr>
      </p:pic>
      <p:pic>
        <p:nvPicPr>
          <p:cNvPr id="11" name="Picture 10" descr="Climate_KIC_logo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6079067"/>
            <a:ext cx="1677152" cy="5169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39799" y="1955800"/>
            <a:ext cx="3528000" cy="3528000"/>
          </a:xfrm>
          <a:solidFill>
            <a:srgbClr val="00B5AF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07021" y="2133601"/>
            <a:ext cx="3039364" cy="495300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Titillium Regular"/>
                <a:cs typeface="Titillium Regular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02522" y="2754673"/>
            <a:ext cx="3039364" cy="39158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itillium Regular"/>
                <a:cs typeface="Titillium Regular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07021" y="3333750"/>
            <a:ext cx="3034780" cy="2381250"/>
          </a:xfrm>
        </p:spPr>
        <p:txBody>
          <a:bodyPr>
            <a:normAutofit/>
          </a:bodyPr>
          <a:lstStyle>
            <a:lvl1pPr marL="360000" indent="-358775" algn="l">
              <a:spcBef>
                <a:spcPts val="0"/>
              </a:spcBef>
              <a:spcAft>
                <a:spcPts val="1500"/>
              </a:spcAft>
              <a:buSzPct val="80000"/>
              <a:buFont typeface="Wingdings" charset="2"/>
              <a:buChar char="§"/>
              <a:defRPr sz="1400" b="0" i="0" baseline="0">
                <a:solidFill>
                  <a:schemeClr val="bg1"/>
                </a:solidFill>
                <a:latin typeface="Titillium Regular"/>
                <a:cs typeface="Titillium Regular"/>
              </a:defRPr>
            </a:lvl1pPr>
            <a:lvl2pPr marL="360000" indent="-358775" algn="l">
              <a:spcBef>
                <a:spcPts val="0"/>
              </a:spcBef>
              <a:spcAft>
                <a:spcPts val="1500"/>
              </a:spcAft>
              <a:buSzPct val="80000"/>
              <a:buFont typeface="Wingdings" charset="2"/>
              <a:buChar char="§"/>
              <a:defRPr sz="1400" b="0" i="0">
                <a:solidFill>
                  <a:schemeClr val="bg1"/>
                </a:solidFill>
                <a:latin typeface="Titillium Regular"/>
                <a:cs typeface="Titillium Regular"/>
              </a:defRPr>
            </a:lvl2pPr>
            <a:lvl3pPr marL="360000" indent="-358775" algn="l">
              <a:spcBef>
                <a:spcPts val="0"/>
              </a:spcBef>
              <a:spcAft>
                <a:spcPts val="1500"/>
              </a:spcAft>
              <a:buSzPct val="80000"/>
              <a:buFont typeface="Wingdings" charset="2"/>
              <a:buChar char="§"/>
              <a:defRPr sz="1400" b="0" i="0">
                <a:solidFill>
                  <a:schemeClr val="bg1"/>
                </a:solidFill>
                <a:latin typeface="Titillium Regular"/>
                <a:cs typeface="Titillium Regular"/>
              </a:defRPr>
            </a:lvl3pPr>
            <a:lvl4pPr marL="360000" indent="-358775" algn="l">
              <a:spcBef>
                <a:spcPts val="0"/>
              </a:spcBef>
              <a:spcAft>
                <a:spcPts val="1500"/>
              </a:spcAft>
              <a:buSzPct val="80000"/>
              <a:buFont typeface="Wingdings" charset="2"/>
              <a:buChar char="§"/>
              <a:defRPr sz="1400" b="0" i="0">
                <a:solidFill>
                  <a:schemeClr val="bg1"/>
                </a:solidFill>
                <a:latin typeface="Titillium Regular"/>
                <a:cs typeface="Titillium Regular"/>
              </a:defRPr>
            </a:lvl4pPr>
            <a:lvl5pPr marL="360000" indent="-358775" algn="l">
              <a:spcBef>
                <a:spcPts val="0"/>
              </a:spcBef>
              <a:spcAft>
                <a:spcPts val="1500"/>
              </a:spcAft>
              <a:buSzPct val="80000"/>
              <a:buFont typeface="Wingdings" charset="2"/>
              <a:buChar char="§"/>
              <a:defRPr sz="1400" b="0" i="0">
                <a:solidFill>
                  <a:schemeClr val="bg1"/>
                </a:solidFill>
                <a:latin typeface="Titillium Regular"/>
                <a:cs typeface="Titillium Regular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br>
              <a:rPr lang="en-GB" dirty="0"/>
            </a:br>
            <a:r>
              <a:rPr lang="en-GB" dirty="0"/>
              <a:t>test test test test test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1202522" y="2682373"/>
            <a:ext cx="3060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89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802953"/>
            <a:ext cx="7305675" cy="3624626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,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, nisi ante </a:t>
            </a:r>
            <a:r>
              <a:rPr lang="en-GB" dirty="0" err="1"/>
              <a:t>luctus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ante </a:t>
            </a:r>
            <a:r>
              <a:rPr lang="en-GB" dirty="0" err="1"/>
              <a:t>ut</a:t>
            </a:r>
            <a:r>
              <a:rPr lang="en-GB" dirty="0"/>
              <a:t> diam.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Teger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cursus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.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maximus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quam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 err="1"/>
              <a:t>Sed</a:t>
            </a:r>
            <a:r>
              <a:rPr lang="en-GB" dirty="0"/>
              <a:t> non </a:t>
            </a:r>
            <a:r>
              <a:rPr lang="en-GB" dirty="0" err="1"/>
              <a:t>libero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ac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Maecenas at </a:t>
            </a:r>
            <a:r>
              <a:rPr lang="en-GB" dirty="0" err="1"/>
              <a:t>cursus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 ante in magna </a:t>
            </a:r>
            <a:r>
              <a:rPr lang="en-GB" dirty="0" err="1"/>
              <a:t>pharetra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semper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dui </a:t>
            </a:r>
            <a:r>
              <a:rPr lang="en-GB" dirty="0" err="1"/>
              <a:t>ultrices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,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, nisi ante </a:t>
            </a:r>
            <a:r>
              <a:rPr lang="en-GB" dirty="0" err="1"/>
              <a:t>luctus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ante </a:t>
            </a:r>
            <a:r>
              <a:rPr lang="en-GB" dirty="0" err="1"/>
              <a:t>ut</a:t>
            </a:r>
            <a:r>
              <a:rPr lang="en-GB" dirty="0"/>
              <a:t> diam.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Teger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cursus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.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maximus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quam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 err="1"/>
              <a:t>Sed</a:t>
            </a:r>
            <a:r>
              <a:rPr lang="en-GB" dirty="0"/>
              <a:t> non </a:t>
            </a:r>
            <a:r>
              <a:rPr lang="en-GB" dirty="0" err="1"/>
              <a:t>libero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ac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.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39800" y="10800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39800" y="58166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6079066"/>
            <a:ext cx="1718732" cy="516831"/>
          </a:xfrm>
          <a:prstGeom prst="rect">
            <a:avLst/>
          </a:prstGeom>
        </p:spPr>
      </p:pic>
      <p:pic>
        <p:nvPicPr>
          <p:cNvPr id="11" name="Picture 10" descr="Climate_KIC_logo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6079067"/>
            <a:ext cx="1677152" cy="5169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Content Page with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Subtitle Content Page with Text</a:t>
            </a:r>
          </a:p>
        </p:txBody>
      </p:sp>
    </p:spTree>
    <p:extLst>
      <p:ext uri="{BB962C8B-B14F-4D97-AF65-F5344CB8AC3E}">
        <p14:creationId xmlns:p14="http://schemas.microsoft.com/office/powerpoint/2010/main" val="13892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802952"/>
            <a:ext cx="3649663" cy="3651363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qorem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Teger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cursus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.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maximus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quam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Maecenas at </a:t>
            </a:r>
            <a:r>
              <a:rPr lang="en-GB" dirty="0" err="1"/>
              <a:t>cursus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 ante in magna </a:t>
            </a:r>
            <a:r>
              <a:rPr lang="en-GB" dirty="0" err="1"/>
              <a:t>pharetra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,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39800" y="10800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39800" y="58166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6079066"/>
            <a:ext cx="1718732" cy="516831"/>
          </a:xfrm>
          <a:prstGeom prst="rect">
            <a:avLst/>
          </a:prstGeom>
        </p:spPr>
      </p:pic>
      <p:pic>
        <p:nvPicPr>
          <p:cNvPr id="11" name="Picture 10" descr="Climate_KIC_logo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6079067"/>
            <a:ext cx="1677152" cy="5169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Content Page with Text and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Subtitle Content Page with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857833" y="1905503"/>
            <a:ext cx="3387642" cy="34967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0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4043056"/>
            <a:ext cx="7305675" cy="1443790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,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, nisi ante </a:t>
            </a:r>
            <a:r>
              <a:rPr lang="en-GB" dirty="0" err="1"/>
              <a:t>luctus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ante </a:t>
            </a:r>
            <a:r>
              <a:rPr lang="en-GB" dirty="0" err="1"/>
              <a:t>ut</a:t>
            </a:r>
            <a:r>
              <a:rPr lang="en-GB" dirty="0"/>
              <a:t> diam.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Teger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cursus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.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maximus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quam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 err="1"/>
              <a:t>Sed</a:t>
            </a:r>
            <a:r>
              <a:rPr lang="en-GB" dirty="0"/>
              <a:t> non </a:t>
            </a:r>
            <a:r>
              <a:rPr lang="en-GB" dirty="0" err="1"/>
              <a:t>libero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ac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39800" y="10800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39800" y="58166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6079066"/>
            <a:ext cx="1718732" cy="516831"/>
          </a:xfrm>
          <a:prstGeom prst="rect">
            <a:avLst/>
          </a:prstGeom>
        </p:spPr>
      </p:pic>
      <p:pic>
        <p:nvPicPr>
          <p:cNvPr id="11" name="Picture 10" descr="Climate_KIC_logo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6079067"/>
            <a:ext cx="1677152" cy="5169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Content Page with Text and 2 Images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Subtitle Content Page with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39800" y="1892300"/>
            <a:ext cx="3551989" cy="192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52211" y="1891632"/>
            <a:ext cx="3595073" cy="192683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174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802952"/>
            <a:ext cx="3649663" cy="3651363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qorem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Teger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cursus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.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maximus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quam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Maecenas at </a:t>
            </a:r>
            <a:r>
              <a:rPr lang="en-GB" dirty="0" err="1"/>
              <a:t>cursus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 ante in magna </a:t>
            </a:r>
            <a:r>
              <a:rPr lang="en-GB" dirty="0" err="1"/>
              <a:t>pharetra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,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39800" y="10800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39800" y="58166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6079066"/>
            <a:ext cx="1718732" cy="516831"/>
          </a:xfrm>
          <a:prstGeom prst="rect">
            <a:avLst/>
          </a:prstGeom>
        </p:spPr>
      </p:pic>
      <p:pic>
        <p:nvPicPr>
          <p:cNvPr id="11" name="Picture 10" descr="Climate_KIC_logo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6079067"/>
            <a:ext cx="1677152" cy="5169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Content Page with Text and 3 Images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Subtitle Content Page with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857833" y="1905504"/>
            <a:ext cx="3387642" cy="16878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57833" y="3757705"/>
            <a:ext cx="1611696" cy="16366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35589" y="3757705"/>
            <a:ext cx="1611696" cy="16366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7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800" y="1802952"/>
            <a:ext cx="3649663" cy="3651363"/>
          </a:xfrm>
        </p:spPr>
        <p:txBody>
          <a:bodyPr>
            <a:noAutofit/>
          </a:bodyPr>
          <a:lstStyle>
            <a:lvl1pPr marL="360000" indent="-360000" algn="l">
              <a:lnSpc>
                <a:spcPct val="110000"/>
              </a:lnSpc>
              <a:spcBef>
                <a:spcPts val="100"/>
              </a:spcBef>
              <a:buSzPct val="80000"/>
              <a:buFont typeface="Wingdings" charset="2"/>
              <a:buChar char="§"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qorem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Teger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cursus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.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maximus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quam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Maecenas at </a:t>
            </a:r>
            <a:r>
              <a:rPr lang="en-GB" dirty="0" err="1"/>
              <a:t>cursus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 ante in magna </a:t>
            </a:r>
            <a:r>
              <a:rPr lang="en-GB" dirty="0" err="1"/>
              <a:t>pharetra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,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39800" y="10800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39800" y="5816600"/>
            <a:ext cx="7305675" cy="0"/>
          </a:xfrm>
          <a:prstGeom prst="line">
            <a:avLst/>
          </a:prstGeom>
          <a:ln>
            <a:solidFill>
              <a:srgbClr val="00B5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oneer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6079066"/>
            <a:ext cx="1718732" cy="516831"/>
          </a:xfrm>
          <a:prstGeom prst="rect">
            <a:avLst/>
          </a:prstGeom>
        </p:spPr>
      </p:pic>
      <p:pic>
        <p:nvPicPr>
          <p:cNvPr id="11" name="Picture 10" descr="Climate_KIC_logo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6079067"/>
            <a:ext cx="1677152" cy="5169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427957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Content Page with Text and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0022" y="1155201"/>
            <a:ext cx="7307263" cy="48101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Subtitle Content Page with Text</a:t>
            </a:r>
          </a:p>
        </p:txBody>
      </p:sp>
      <p:pic>
        <p:nvPicPr>
          <p:cNvPr id="2" name="Picture 1" descr="Ma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45" y="730458"/>
            <a:ext cx="5162176" cy="41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2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2D99-3477-1045-B9B5-FB59593801E8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0E25-979A-0F42-9058-461E365C8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0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Pioneers into Practice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dirty="0" smtClean="0"/>
              <a:t>Predstavitev programa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0789" y="555177"/>
            <a:ext cx="2450548" cy="1146401"/>
          </a:xfrm>
        </p:spPr>
        <p:txBody>
          <a:bodyPr/>
          <a:lstStyle/>
          <a:p>
            <a:r>
              <a:rPr lang="sl-SI" sz="3000" dirty="0" smtClean="0"/>
              <a:t>Časovni </a:t>
            </a:r>
          </a:p>
          <a:p>
            <a:r>
              <a:rPr lang="sl-SI" sz="3000" dirty="0" smtClean="0"/>
              <a:t>razpored</a:t>
            </a:r>
            <a:endParaRPr lang="sl-SI" sz="3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98" y="295094"/>
            <a:ext cx="6092140" cy="2001935"/>
          </a:xfr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27898"/>
              </p:ext>
            </p:extLst>
          </p:nvPr>
        </p:nvGraphicFramePr>
        <p:xfrm>
          <a:off x="939800" y="2447990"/>
          <a:ext cx="5532562" cy="313382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300110"/>
                <a:gridCol w="1232452"/>
              </a:tblGrid>
              <a:tr h="23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Rok za prijavo za pionirje &amp;</a:t>
                      </a:r>
                      <a:r>
                        <a:rPr lang="sl-SI" sz="1100" baseline="0" dirty="0" smtClean="0">
                          <a:effectLst/>
                        </a:rPr>
                        <a:t> </a:t>
                      </a:r>
                      <a:r>
                        <a:rPr lang="sl-SI" sz="1100" dirty="0" smtClean="0">
                          <a:effectLst/>
                        </a:rPr>
                        <a:t>gostitelje (hoste</a:t>
                      </a:r>
                      <a:r>
                        <a:rPr lang="sl-SI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  <a:endParaRPr lang="sl-SI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do 21.4.2017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Razglasitev udeležencev </a:t>
                      </a:r>
                      <a:r>
                        <a:rPr lang="en-GB" sz="1100" dirty="0" smtClean="0">
                          <a:effectLst/>
                        </a:rPr>
                        <a:t>(P&amp;H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24.4.2017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Izbiranje nastanitvenih preferenc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24.4.-19.5.2017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E-</a:t>
                      </a:r>
                      <a:r>
                        <a:rPr lang="sl-SI" sz="1100" dirty="0" smtClean="0">
                          <a:effectLst/>
                        </a:rPr>
                        <a:t>izobraževalna komponenta (cca 20h)  </a:t>
                      </a:r>
                      <a:endParaRPr lang="sl-SI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do 16.5.2017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Uvodna delavnica </a:t>
                      </a:r>
                      <a:r>
                        <a:rPr lang="en-GB" sz="1100" dirty="0" smtClean="0">
                          <a:effectLst/>
                        </a:rPr>
                        <a:t>(3 d</a:t>
                      </a:r>
                      <a:r>
                        <a:rPr lang="sl-SI" sz="1100" dirty="0" smtClean="0">
                          <a:effectLst/>
                        </a:rPr>
                        <a:t>ni</a:t>
                      </a:r>
                      <a:r>
                        <a:rPr lang="en-GB" sz="1100" dirty="0" smtClean="0">
                          <a:effectLst/>
                        </a:rPr>
                        <a:t>)</a:t>
                      </a:r>
                      <a:r>
                        <a:rPr lang="sl-SI" sz="1100" smtClean="0">
                          <a:effectLst/>
                        </a:rPr>
                        <a:t> </a:t>
                      </a:r>
                      <a:endParaRPr lang="sl-SI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16.-18.5.2017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Povezovanje pionirjev in gostiteljev (hostov)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19.5.-30.6.2017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Poletna</a:t>
                      </a:r>
                      <a:r>
                        <a:rPr lang="sl-SI" sz="1100" baseline="0" dirty="0" smtClean="0">
                          <a:effectLst/>
                        </a:rPr>
                        <a:t> spletna seminarja (webinarja)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14.6. in 19.7.2017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Nastanitev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(4-6 </a:t>
                      </a:r>
                      <a:r>
                        <a:rPr lang="sl-SI" sz="1100" dirty="0" smtClean="0">
                          <a:effectLst/>
                        </a:rPr>
                        <a:t>tednov</a:t>
                      </a:r>
                      <a:r>
                        <a:rPr lang="en-GB" sz="1100" dirty="0" smtClean="0">
                          <a:effectLst/>
                        </a:rPr>
                        <a:t>)</a:t>
                      </a:r>
                      <a:r>
                        <a:rPr lang="sl-SI" sz="1100" dirty="0" smtClean="0">
                          <a:effectLst/>
                        </a:rPr>
                        <a:t> </a:t>
                      </a:r>
                      <a:r>
                        <a:rPr lang="sl-SI" sz="1100" b="0" dirty="0" smtClean="0">
                          <a:effectLst/>
                        </a:rPr>
                        <a:t>140-160 ur</a:t>
                      </a:r>
                      <a:endParaRPr lang="sl-SI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1.9.-31.10.2017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Skupinski projekti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11.5.-5.11.2017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Zaključna delavnica </a:t>
                      </a:r>
                      <a:r>
                        <a:rPr lang="en-GB" sz="1100" dirty="0" smtClean="0">
                          <a:effectLst/>
                        </a:rPr>
                        <a:t>(2 d</a:t>
                      </a:r>
                      <a:r>
                        <a:rPr lang="sl-SI" sz="1100" dirty="0" smtClean="0">
                          <a:effectLst/>
                        </a:rPr>
                        <a:t>ni</a:t>
                      </a:r>
                      <a:r>
                        <a:rPr lang="en-GB" sz="1100" dirty="0" smtClean="0">
                          <a:effectLst/>
                        </a:rPr>
                        <a:t>)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6-7.11.2017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Mednarodna delavnica v Utrechtu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</a:rPr>
                        <a:t>29.11.2017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8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9800" y="1192696"/>
            <a:ext cx="7402534" cy="4583763"/>
          </a:xfrm>
        </p:spPr>
        <p:txBody>
          <a:bodyPr/>
          <a:lstStyle/>
          <a:p>
            <a:pPr marL="0" lvl="0" indent="0" defTabSz="914400" fontAlgn="base">
              <a:spcAft>
                <a:spcPct val="0"/>
              </a:spcAft>
              <a:buNone/>
              <a:tabLst>
                <a:tab pos="1706563" algn="l"/>
              </a:tabLst>
              <a:defRPr/>
            </a:pPr>
            <a:r>
              <a:rPr lang="sl-SI" b="1" dirty="0" smtClean="0"/>
              <a:t>PIONIRJI:</a:t>
            </a:r>
          </a:p>
          <a:p>
            <a:pPr marL="342900" lvl="0" indent="-342900" defTabSz="914400" fontAlgn="base">
              <a:spcAft>
                <a:spcPct val="0"/>
              </a:spcAft>
              <a:tabLst>
                <a:tab pos="1706563" algn="l"/>
              </a:tabLst>
              <a:defRPr/>
            </a:pPr>
            <a:r>
              <a:rPr lang="sl-SI" dirty="0" smtClean="0"/>
              <a:t>Vsi </a:t>
            </a:r>
            <a:r>
              <a:rPr lang="sl-SI" dirty="0"/>
              <a:t>elementi </a:t>
            </a:r>
            <a:r>
              <a:rPr lang="sl-SI" dirty="0" smtClean="0"/>
              <a:t>programa so obvezni, razen v izrednih razmerah</a:t>
            </a:r>
          </a:p>
          <a:p>
            <a:pPr marL="342900" lvl="0" indent="-342900" defTabSz="914400" fontAlgn="base">
              <a:spcAft>
                <a:spcPct val="0"/>
              </a:spcAft>
              <a:tabLst>
                <a:tab pos="1706563" algn="l"/>
              </a:tabLst>
              <a:defRPr/>
            </a:pPr>
            <a:r>
              <a:rPr lang="sl-SI" dirty="0"/>
              <a:t>Izpolniti ustrezna poročila; delovni načrt &amp; časovni razpored (za nastanitev in skupinski projekt), poročilo o nastanitvenih aktivnostih, poročilo o skupinskem projektu, finančno </a:t>
            </a:r>
            <a:r>
              <a:rPr lang="sl-SI" dirty="0" smtClean="0"/>
              <a:t>poročilo</a:t>
            </a:r>
            <a:endParaRPr lang="sl-SI" dirty="0"/>
          </a:p>
          <a:p>
            <a:pPr marL="342900" lvl="0" indent="-342900" defTabSz="914400" fontAlgn="base">
              <a:spcAft>
                <a:spcPct val="0"/>
              </a:spcAft>
              <a:tabLst>
                <a:tab pos="1706563" algn="l"/>
              </a:tabLst>
              <a:defRPr/>
            </a:pPr>
            <a:r>
              <a:rPr lang="sl-SI" dirty="0" smtClean="0"/>
              <a:t>Upravičenost </a:t>
            </a:r>
            <a:r>
              <a:rPr lang="sl-SI" dirty="0"/>
              <a:t>do prejetja štipendije v višini do </a:t>
            </a:r>
            <a:r>
              <a:rPr lang="sl-SI" dirty="0" smtClean="0"/>
              <a:t>2.000 </a:t>
            </a:r>
            <a:r>
              <a:rPr lang="sl-SI" dirty="0"/>
              <a:t>EUR</a:t>
            </a:r>
          </a:p>
          <a:p>
            <a:pPr marL="342900" lvl="0" indent="-342900" defTabSz="914400" fontAlgn="base">
              <a:spcAft>
                <a:spcPct val="0"/>
              </a:spcAft>
              <a:tabLst>
                <a:tab pos="1706563" algn="l"/>
              </a:tabLst>
              <a:defRPr/>
            </a:pPr>
            <a:r>
              <a:rPr lang="sl-SI" dirty="0"/>
              <a:t>Organizacija potovanja, prehrane in </a:t>
            </a:r>
            <a:r>
              <a:rPr lang="sl-SI" dirty="0" smtClean="0"/>
              <a:t>prebivališča v </a:t>
            </a:r>
            <a:r>
              <a:rPr lang="sl-SI" dirty="0"/>
              <a:t>lastni </a:t>
            </a:r>
            <a:r>
              <a:rPr lang="sl-SI" dirty="0" smtClean="0"/>
              <a:t>izvedbi</a:t>
            </a:r>
          </a:p>
          <a:p>
            <a:pPr marL="342900" lvl="0" indent="-342900" defTabSz="914400" fontAlgn="base">
              <a:spcAft>
                <a:spcPct val="0"/>
              </a:spcAft>
              <a:tabLst>
                <a:tab pos="1706563" algn="l"/>
              </a:tabLst>
              <a:defRPr/>
            </a:pPr>
            <a:r>
              <a:rPr lang="sl-SI" dirty="0" smtClean="0"/>
              <a:t>Urejeno zavarovanje</a:t>
            </a:r>
            <a:endParaRPr lang="sl-SI" dirty="0"/>
          </a:p>
          <a:p>
            <a:pPr marL="0" lvl="0" indent="0" defTabSz="914400" fontAlgn="base">
              <a:spcAft>
                <a:spcPct val="0"/>
              </a:spcAft>
              <a:buNone/>
              <a:tabLst>
                <a:tab pos="1706563" algn="l"/>
              </a:tabLst>
              <a:defRPr/>
            </a:pPr>
            <a:endParaRPr lang="sl-SI" b="1" dirty="0"/>
          </a:p>
          <a:p>
            <a:pPr marL="0" lvl="0" indent="0" defTabSz="914400" fontAlgn="base">
              <a:spcAft>
                <a:spcPct val="0"/>
              </a:spcAft>
              <a:buNone/>
              <a:tabLst>
                <a:tab pos="1706563" algn="l"/>
              </a:tabLst>
              <a:defRPr/>
            </a:pPr>
            <a:r>
              <a:rPr lang="sl-SI" b="1" dirty="0" smtClean="0"/>
              <a:t>GOSTITELJI (HOSTI):</a:t>
            </a:r>
            <a:endParaRPr lang="sl-SI" b="1" dirty="0"/>
          </a:p>
          <a:p>
            <a:r>
              <a:rPr lang="sl-SI" dirty="0" smtClean="0"/>
              <a:t>Priskrbeti opis nastanitve</a:t>
            </a:r>
          </a:p>
          <a:p>
            <a:r>
              <a:rPr lang="sl-SI" dirty="0" smtClean="0"/>
              <a:t>Zagotoviti primeren strokovni nadzor (supervizijo) &amp; vodenje</a:t>
            </a:r>
          </a:p>
          <a:p>
            <a:r>
              <a:rPr lang="sl-SI" dirty="0" smtClean="0"/>
              <a:t>Izpolniti poročila; delovni načrt, časovni razpored (za </a:t>
            </a:r>
            <a:r>
              <a:rPr lang="sl-SI" dirty="0"/>
              <a:t>nastanitev in skupinski projekt), </a:t>
            </a:r>
            <a:r>
              <a:rPr lang="sl-SI" dirty="0" smtClean="0"/>
              <a:t>nastanitveno poročilo gostitelja</a:t>
            </a:r>
          </a:p>
          <a:p>
            <a:r>
              <a:rPr lang="sl-SI" dirty="0" smtClean="0"/>
              <a:t>E-izobraževanje (ni obvezno)</a:t>
            </a:r>
          </a:p>
          <a:p>
            <a:r>
              <a:rPr lang="sl-SI" dirty="0" smtClean="0"/>
              <a:t>Udeležba na delavnicah in mreženju (priporočljiva)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Naloge in odgovornosti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97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1388" y="1647133"/>
            <a:ext cx="7305675" cy="447062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      </a:t>
            </a:r>
            <a:r>
              <a:rPr lang="sl-SI" sz="1800" dirty="0" smtClean="0"/>
              <a:t>Prijave na:</a:t>
            </a:r>
          </a:p>
          <a:p>
            <a:pPr marL="0" indent="0">
              <a:buNone/>
            </a:pPr>
            <a:r>
              <a:rPr lang="sl-SI" sz="1800" dirty="0" smtClean="0"/>
              <a:t>     </a:t>
            </a:r>
            <a:r>
              <a:rPr lang="sl-SI" sz="1800" b="1" dirty="0" smtClean="0"/>
              <a:t>www.pioneers.climate-kic.org</a:t>
            </a:r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sz="2000" dirty="0" smtClean="0"/>
              <a:t>     </a:t>
            </a:r>
            <a:r>
              <a:rPr lang="sl-SI" sz="1800" dirty="0" smtClean="0"/>
              <a:t>Kontakt:</a:t>
            </a:r>
          </a:p>
          <a:p>
            <a:pPr marL="0" indent="0">
              <a:buNone/>
            </a:pPr>
            <a:r>
              <a:rPr lang="sl-SI" sz="1800" dirty="0" smtClean="0"/>
              <a:t>     </a:t>
            </a:r>
            <a:r>
              <a:rPr lang="sl-SI" sz="1800" b="1" dirty="0" smtClean="0"/>
              <a:t>teja.pirnat@conot.si</a:t>
            </a:r>
          </a:p>
          <a:p>
            <a:pPr marL="0" indent="0">
              <a:buNone/>
            </a:pPr>
            <a:r>
              <a:rPr lang="sl-SI" sz="1800" b="1" dirty="0" smtClean="0"/>
              <a:t>     01 4760 513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b="1" dirty="0"/>
              <a:t> </a:t>
            </a:r>
            <a:endParaRPr lang="sl-SI" dirty="0"/>
          </a:p>
          <a:p>
            <a:pPr marL="0" indent="0">
              <a:buNone/>
            </a:pPr>
            <a:r>
              <a:rPr lang="sl-SI" b="1" dirty="0" smtClean="0"/>
              <a:t>  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  </a:t>
            </a:r>
          </a:p>
          <a:p>
            <a:pPr marL="0" indent="0">
              <a:buNone/>
            </a:pPr>
            <a:r>
              <a:rPr lang="sl-SI" sz="1200" b="1" dirty="0" smtClean="0"/>
              <a:t>        Center </a:t>
            </a:r>
            <a:r>
              <a:rPr lang="sl-SI" sz="1200" b="1" dirty="0"/>
              <a:t>odličnosti nizkoogljične tehnologije</a:t>
            </a:r>
            <a:endParaRPr lang="sl-SI" sz="1200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39800" y="507470"/>
            <a:ext cx="7307263" cy="481013"/>
          </a:xfrm>
        </p:spPr>
        <p:txBody>
          <a:bodyPr/>
          <a:lstStyle/>
          <a:p>
            <a:r>
              <a:rPr lang="sl-SI" sz="3000" dirty="0" smtClean="0"/>
              <a:t>Prijave &amp; kontakt</a:t>
            </a:r>
            <a:endParaRPr lang="sl-SI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25" y="4409469"/>
            <a:ext cx="1692081" cy="617610"/>
          </a:xfrm>
          <a:prstGeom prst="rect">
            <a:avLst/>
          </a:prstGeom>
        </p:spPr>
      </p:pic>
      <p:pic>
        <p:nvPicPr>
          <p:cNvPr id="6" name="Picture 5" descr="C:\Users\Filippo\Desktop\14826260072_f32cc23286_z.jpg"/>
          <p:cNvPicPr>
            <a:picLocks noChangeAspect="1" noChangeArrowheads="1"/>
          </p:cNvPicPr>
          <p:nvPr/>
        </p:nvPicPr>
        <p:blipFill rotWithShape="1">
          <a:blip r:embed="rId3"/>
          <a:srcRect t="10106"/>
          <a:stretch/>
        </p:blipFill>
        <p:spPr bwMode="auto">
          <a:xfrm>
            <a:off x="5462547" y="1647133"/>
            <a:ext cx="1650231" cy="222347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41" y="4357909"/>
            <a:ext cx="2490441" cy="7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800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Ekipa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659" y="1933394"/>
            <a:ext cx="7865774" cy="2577555"/>
          </a:xfrm>
        </p:spPr>
        <p:txBody>
          <a:bodyPr/>
          <a:lstStyle/>
          <a:p>
            <a:r>
              <a:rPr lang="sl-SI" sz="2800" dirty="0"/>
              <a:t>Koordinatorki projekta</a:t>
            </a:r>
            <a:r>
              <a:rPr lang="sl-SI" sz="2800" dirty="0" smtClean="0"/>
              <a:t>:</a:t>
            </a:r>
            <a:endParaRPr lang="sl-SI" sz="2800" dirty="0"/>
          </a:p>
          <a:p>
            <a:r>
              <a:rPr lang="sl-SI" sz="2400" dirty="0"/>
              <a:t>Teja Pirnat, Maja Pivko</a:t>
            </a:r>
          </a:p>
          <a:p>
            <a:endParaRPr lang="sl-SI" sz="2400" dirty="0"/>
          </a:p>
          <a:p>
            <a:r>
              <a:rPr lang="sl-SI" sz="2800" dirty="0" smtClean="0"/>
              <a:t>Trenerji (coachi):</a:t>
            </a:r>
            <a:endParaRPr lang="sl-SI" sz="2800" dirty="0"/>
          </a:p>
          <a:p>
            <a:r>
              <a:rPr lang="sl-SI" sz="2400" dirty="0"/>
              <a:t>Maša Kovič Dine, Klemen Risto Bizjak, Bine Pišlar</a:t>
            </a:r>
          </a:p>
          <a:p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15" y="337234"/>
            <a:ext cx="2608980" cy="29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18" y="1152396"/>
            <a:ext cx="8517349" cy="15963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Evropski program Climate-KICa za </a:t>
            </a:r>
            <a:r>
              <a:rPr lang="sl-SI" sz="1600" b="1" dirty="0"/>
              <a:t>mobilnost in usposabljanje na področju </a:t>
            </a:r>
            <a:r>
              <a:rPr lang="sl-SI" sz="1600" b="1" dirty="0" smtClean="0"/>
              <a:t>nizkoogljičnosti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b="1" dirty="0"/>
              <a:t>Climate-KIC</a:t>
            </a:r>
            <a:r>
              <a:rPr lang="sl-SI" sz="1600" dirty="0"/>
              <a:t> je združenje, ustanovljeno s strani Evropskega inštituta za inovacije in tehnologijo (EIT), z namenom spodbujanja inovacij na področju podnebnih sprememb, prilagajanja nanje in njihove </a:t>
            </a:r>
            <a:r>
              <a:rPr lang="sl-SI" sz="1600" dirty="0" smtClean="0"/>
              <a:t>blažitve</a:t>
            </a:r>
            <a:endParaRPr lang="sl-S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800" b="1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Climate-KIC Pioneers Into Practice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3" y="2987930"/>
            <a:ext cx="5436296" cy="2698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818" y="3256218"/>
            <a:ext cx="370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00B5AF"/>
                </a:solidFill>
                <a:latin typeface="Titillium Light"/>
                <a:cs typeface="Titillium Light"/>
              </a:rPr>
              <a:t>     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Titillium Light"/>
              <a:cs typeface="Titillium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54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942" y="1300821"/>
            <a:ext cx="8768219" cy="4486204"/>
          </a:xfrm>
        </p:spPr>
        <p:txBody>
          <a:bodyPr/>
          <a:lstStyle/>
          <a:p>
            <a:pPr lvl="0"/>
            <a:r>
              <a:rPr lang="en-GB" sz="1600" dirty="0" smtClean="0"/>
              <a:t>E</a:t>
            </a:r>
            <a:r>
              <a:rPr lang="sl-SI" sz="1600" dirty="0" smtClean="0"/>
              <a:t>vropa</a:t>
            </a:r>
            <a:r>
              <a:rPr lang="en-GB" sz="1600" dirty="0" smtClean="0"/>
              <a:t>, </a:t>
            </a:r>
            <a:r>
              <a:rPr lang="sl-SI" sz="1600" dirty="0" smtClean="0"/>
              <a:t>svetovni voditelj v raziskavah</a:t>
            </a:r>
            <a:r>
              <a:rPr lang="en-GB" sz="1600" dirty="0" smtClean="0"/>
              <a:t>, </a:t>
            </a:r>
            <a:r>
              <a:rPr lang="sl-SI" sz="1600" dirty="0" smtClean="0"/>
              <a:t>ki hkrati ne prinaša temu ustreznih ekonomskih koristi</a:t>
            </a:r>
          </a:p>
          <a:p>
            <a:pPr lvl="0"/>
            <a:r>
              <a:rPr lang="sl-SI" sz="1600" b="1" dirty="0" smtClean="0">
                <a:solidFill>
                  <a:srgbClr val="00B5AF"/>
                </a:solidFill>
              </a:rPr>
              <a:t>Integracija trikotnika znanja (</a:t>
            </a:r>
            <a:r>
              <a:rPr lang="en-GB" sz="1600" b="1" dirty="0" smtClean="0">
                <a:solidFill>
                  <a:srgbClr val="00B5AF"/>
                </a:solidFill>
              </a:rPr>
              <a:t>Knowledge </a:t>
            </a:r>
            <a:r>
              <a:rPr lang="en-GB" sz="1600" b="1" dirty="0">
                <a:solidFill>
                  <a:srgbClr val="00B5AF"/>
                </a:solidFill>
              </a:rPr>
              <a:t>Triangle </a:t>
            </a:r>
            <a:r>
              <a:rPr lang="en-GB" sz="1600" b="1" dirty="0" smtClean="0">
                <a:solidFill>
                  <a:srgbClr val="00B5AF"/>
                </a:solidFill>
              </a:rPr>
              <a:t>Integration</a:t>
            </a:r>
            <a:r>
              <a:rPr lang="sl-SI" sz="1600" b="1" dirty="0" smtClean="0">
                <a:solidFill>
                  <a:srgbClr val="00B5AF"/>
                </a:solidFill>
              </a:rPr>
              <a:t>)</a:t>
            </a:r>
            <a:r>
              <a:rPr lang="sl-SI" sz="1600" b="1" dirty="0">
                <a:solidFill>
                  <a:srgbClr val="00B5AF"/>
                </a:solidFill>
              </a:rPr>
              <a:t> </a:t>
            </a:r>
            <a:r>
              <a:rPr lang="sl-SI" sz="1600" dirty="0" smtClean="0"/>
              <a:t>- da bi ustvarili več inovacij, moramo združiti raziskovanje, izobraževanje in gospodarstvo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EIT trikotnik znanja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0" y="2715010"/>
            <a:ext cx="4709787" cy="2606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296" y="2391845"/>
            <a:ext cx="32818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      </a:t>
            </a:r>
            <a:endParaRPr lang="sl-SI" dirty="0"/>
          </a:p>
        </p:txBody>
      </p:sp>
      <p:sp>
        <p:nvSpPr>
          <p:cNvPr id="6" name="Rectangle 5"/>
          <p:cNvSpPr/>
          <p:nvPr/>
        </p:nvSpPr>
        <p:spPr>
          <a:xfrm>
            <a:off x="5235881" y="2674921"/>
            <a:ext cx="3349386" cy="28208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b="1" u="sng" dirty="0" smtClean="0">
                <a:solidFill>
                  <a:srgbClr val="00B5AF"/>
                </a:solidFill>
                <a:latin typeface="Titillium Light"/>
                <a:cs typeface="Titillium Light"/>
              </a:rPr>
              <a:t>NAMEN</a:t>
            </a:r>
            <a:r>
              <a:rPr lang="sl-SI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 programa Pioneers into Practice</a:t>
            </a:r>
            <a:r>
              <a:rPr lang="sl-SI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 je 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ustvariti </a:t>
            </a:r>
            <a:endParaRPr lang="sl-SI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 Light"/>
              <a:cs typeface="Titillium Light"/>
            </a:endParaRPr>
          </a:p>
          <a:p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Titillium Light"/>
              <a:cs typeface="Titillium Light"/>
            </a:endParaRPr>
          </a:p>
          <a:p>
            <a:r>
              <a:rPr lang="sl-SI" sz="1600" b="1" dirty="0">
                <a:solidFill>
                  <a:srgbClr val="00B5AF"/>
                </a:solidFill>
                <a:latin typeface="Titillium Light"/>
                <a:cs typeface="Titillium Light"/>
              </a:rPr>
              <a:t>novo generacijo podjetnikov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 oz. posameznikov s kompetencami za uspešno upravljanje s klimatskimi inovacijami, in </a:t>
            </a:r>
            <a:r>
              <a:rPr lang="sl-SI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ustvariti</a:t>
            </a:r>
          </a:p>
          <a:p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Titillium Light"/>
              <a:cs typeface="Titillium Light"/>
            </a:endParaRPr>
          </a:p>
          <a:p>
            <a:r>
              <a:rPr lang="sl-SI" sz="1600" b="1" dirty="0">
                <a:solidFill>
                  <a:srgbClr val="00B5AF"/>
                </a:solidFill>
                <a:latin typeface="Titillium Light"/>
                <a:cs typeface="Titillium Light"/>
              </a:rPr>
              <a:t>inovacijska omrežja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, ki so lokalno aktivna ter mednarodno </a:t>
            </a:r>
            <a:r>
              <a:rPr lang="sl-SI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povezana.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  <a:latin typeface="Titillium Light"/>
              <a:cs typeface="Titillium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82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17 sodelujočih držav </a:t>
            </a:r>
            <a:r>
              <a:rPr lang="sl-SI" dirty="0"/>
              <a:t>/ </a:t>
            </a:r>
            <a:r>
              <a:rPr lang="sl-SI" dirty="0" smtClean="0"/>
              <a:t>regij</a:t>
            </a:r>
            <a:endParaRPr lang="sl-SI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40023" y="1132955"/>
            <a:ext cx="2617370" cy="4656876"/>
          </a:xfrm>
        </p:spPr>
        <p:txBody>
          <a:bodyPr/>
          <a:lstStyle/>
          <a:p>
            <a:r>
              <a:rPr lang="sl-SI" sz="1600" dirty="0" smtClean="0"/>
              <a:t>Vključene </a:t>
            </a:r>
            <a:r>
              <a:rPr lang="sl-SI" sz="1600" dirty="0"/>
              <a:t>so Climate-KIC lokacije in RIS </a:t>
            </a:r>
            <a:r>
              <a:rPr lang="sl-SI" sz="1600" dirty="0" smtClean="0"/>
              <a:t>članice:</a:t>
            </a:r>
          </a:p>
          <a:p>
            <a:endParaRPr lang="sl-SI" sz="800" dirty="0" smtClean="0"/>
          </a:p>
          <a:p>
            <a:pPr marL="342900" indent="-342900">
              <a:buFontTx/>
              <a:buChar char="-"/>
            </a:pPr>
            <a:r>
              <a:rPr lang="sl-SI" sz="2000" dirty="0" smtClean="0"/>
              <a:t>Španija 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Poljska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Nemčija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Velika Britanija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Estonija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Italija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Slovenija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Madžarska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Nizozemska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Helsinki-Uusimaa regija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Romunija</a:t>
            </a:r>
          </a:p>
          <a:p>
            <a:pPr marL="342900" indent="-342900">
              <a:buFontTx/>
              <a:buChar char="-"/>
            </a:pPr>
            <a:r>
              <a:rPr lang="sl-SI" sz="2000" dirty="0" smtClean="0"/>
              <a:t>Malta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93" y="1155201"/>
            <a:ext cx="4976809" cy="28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5698" y="4158641"/>
            <a:ext cx="361243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Ciper</a:t>
            </a:r>
          </a:p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Srbija</a:t>
            </a:r>
          </a:p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Bolgarija</a:t>
            </a:r>
          </a:p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Portugalska</a:t>
            </a:r>
          </a:p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 Light"/>
                <a:cs typeface="Titillium Light"/>
              </a:rPr>
              <a:t>Latvija</a:t>
            </a:r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latin typeface="Titillium Light"/>
              <a:cs typeface="Titillium Light"/>
            </a:endParaRPr>
          </a:p>
          <a:p>
            <a:pPr marL="285750" indent="-28575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03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9800" y="1101893"/>
            <a:ext cx="7307263" cy="46730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sl-SI" sz="1800" dirty="0" smtClean="0">
              <a:solidFill>
                <a:srgbClr val="00B5AF"/>
              </a:solidFill>
            </a:endParaRPr>
          </a:p>
          <a:p>
            <a:endParaRPr lang="sl-SI" sz="1800" dirty="0">
              <a:solidFill>
                <a:srgbClr val="00B5AF"/>
              </a:solidFill>
            </a:endParaRPr>
          </a:p>
          <a:p>
            <a:endParaRPr lang="sl-SI" sz="1800" dirty="0" smtClean="0">
              <a:solidFill>
                <a:srgbClr val="00B5AF"/>
              </a:solidFill>
            </a:endParaRPr>
          </a:p>
          <a:p>
            <a:endParaRPr lang="sl-SI" sz="1800" dirty="0">
              <a:solidFill>
                <a:srgbClr val="00B5AF"/>
              </a:solidFill>
            </a:endParaRPr>
          </a:p>
          <a:p>
            <a:endParaRPr lang="sl-SI" sz="1800" dirty="0" smtClean="0">
              <a:solidFill>
                <a:srgbClr val="00B5AF"/>
              </a:solidFill>
            </a:endParaRPr>
          </a:p>
          <a:p>
            <a:endParaRPr lang="sl-SI" sz="1800" dirty="0">
              <a:solidFill>
                <a:srgbClr val="00B5AF"/>
              </a:solidFill>
            </a:endParaRPr>
          </a:p>
          <a:p>
            <a:endParaRPr lang="sl-SI" sz="1800" dirty="0" smtClean="0">
              <a:solidFill>
                <a:srgbClr val="00B5AF"/>
              </a:solidFill>
            </a:endParaRPr>
          </a:p>
          <a:p>
            <a:endParaRPr lang="sl-SI" sz="1800" dirty="0">
              <a:solidFill>
                <a:srgbClr val="00B5AF"/>
              </a:solidFill>
            </a:endParaRPr>
          </a:p>
          <a:p>
            <a:endParaRPr lang="sl-SI" sz="1800" dirty="0" smtClean="0">
              <a:solidFill>
                <a:srgbClr val="00B5AF"/>
              </a:solidFill>
            </a:endParaRPr>
          </a:p>
          <a:p>
            <a:endParaRPr lang="sl-SI" sz="1800" dirty="0">
              <a:solidFill>
                <a:srgbClr val="00B5AF"/>
              </a:solidFill>
            </a:endParaRPr>
          </a:p>
          <a:p>
            <a:endParaRPr lang="sl-SI" sz="1800" dirty="0" smtClean="0">
              <a:solidFill>
                <a:srgbClr val="00B5AF"/>
              </a:solidFill>
            </a:endParaRPr>
          </a:p>
          <a:p>
            <a:endParaRPr lang="sl-SI" sz="1800" dirty="0">
              <a:solidFill>
                <a:srgbClr val="00B5AF"/>
              </a:solidFill>
            </a:endParaRPr>
          </a:p>
          <a:p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39800" y="185133"/>
            <a:ext cx="7307263" cy="481013"/>
          </a:xfrm>
        </p:spPr>
        <p:txBody>
          <a:bodyPr/>
          <a:lstStyle/>
          <a:p>
            <a:r>
              <a:rPr lang="sl-SI" dirty="0" smtClean="0"/>
              <a:t>Kaj program ponuja</a:t>
            </a:r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939799" y="908970"/>
            <a:ext cx="4150465" cy="1940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b="1" dirty="0" smtClean="0">
                <a:solidFill>
                  <a:srgbClr val="00B5AF"/>
                </a:solidFill>
              </a:rPr>
              <a:t>E-izobraževalni </a:t>
            </a:r>
            <a:r>
              <a:rPr lang="sl-SI" b="1" dirty="0">
                <a:solidFill>
                  <a:srgbClr val="00B5AF"/>
                </a:solidFill>
              </a:rPr>
              <a:t>tečaj </a:t>
            </a:r>
            <a:r>
              <a:rPr lang="sl-SI" dirty="0" smtClean="0">
                <a:solidFill>
                  <a:srgbClr val="00B5AF"/>
                </a:solidFill>
              </a:rPr>
              <a:t>(cca 20h)</a:t>
            </a:r>
          </a:p>
          <a:p>
            <a:pPr lvl="0"/>
            <a:r>
              <a:rPr lang="sl-SI" dirty="0" smtClean="0"/>
              <a:t>o inovacijskih sistemih (Systems Innovation Training), ki so sestavljeni iz najboljših praks s cele Evrope (orodja in metode za upravljanje inovacijskih sistemov, razvoj veščin za implementacijo sistemskih rešitev)</a:t>
            </a:r>
            <a:endParaRPr lang="sl-SI" dirty="0"/>
          </a:p>
        </p:txBody>
      </p:sp>
      <p:sp>
        <p:nvSpPr>
          <p:cNvPr id="5" name="Rectangle 4"/>
          <p:cNvSpPr/>
          <p:nvPr/>
        </p:nvSpPr>
        <p:spPr>
          <a:xfrm>
            <a:off x="388307" y="3006246"/>
            <a:ext cx="4481187" cy="17160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>
                <a:solidFill>
                  <a:srgbClr val="00B5AF"/>
                </a:solidFill>
              </a:rPr>
              <a:t>3 interaktivne </a:t>
            </a:r>
            <a:r>
              <a:rPr lang="sl-SI" b="1" dirty="0" smtClean="0">
                <a:solidFill>
                  <a:srgbClr val="00B5AF"/>
                </a:solidFill>
              </a:rPr>
              <a:t>delavnice 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rgbClr val="00B5AF"/>
                </a:solidFill>
              </a:rPr>
              <a:t>(skupaj 6 dni),</a:t>
            </a:r>
          </a:p>
          <a:p>
            <a:r>
              <a:rPr lang="sl-SI" dirty="0" smtClean="0"/>
              <a:t>kjer </a:t>
            </a:r>
            <a:r>
              <a:rPr lang="sl-SI" dirty="0"/>
              <a:t>se uporabi in nadgradi znanje o inovacijskih sistemih in so hkrati priložnost </a:t>
            </a:r>
            <a:r>
              <a:rPr lang="sl-SI" b="1" dirty="0"/>
              <a:t>mreženja z lokalnimi in mednarodnimi skupnostmi</a:t>
            </a:r>
            <a:r>
              <a:rPr lang="sl-SI" dirty="0"/>
              <a:t> in Climate-KIC Alumni klubom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4186" y="312354"/>
            <a:ext cx="3331924" cy="1653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00B5AF"/>
                </a:solidFill>
              </a:rPr>
              <a:t>Skupinski projekt</a:t>
            </a:r>
            <a:r>
              <a:rPr lang="sl-SI" dirty="0">
                <a:solidFill>
                  <a:srgbClr val="00B5AF"/>
                </a:solidFill>
              </a:rPr>
              <a:t> </a:t>
            </a:r>
            <a:r>
              <a:rPr lang="sl-SI" dirty="0" smtClean="0">
                <a:solidFill>
                  <a:srgbClr val="00B5AF"/>
                </a:solidFill>
              </a:rPr>
              <a:t>(min 30h),</a:t>
            </a:r>
          </a:p>
          <a:p>
            <a:r>
              <a:rPr lang="sl-SI" dirty="0" smtClean="0"/>
              <a:t>kjer </a:t>
            </a:r>
            <a:r>
              <a:rPr lang="sl-SI" dirty="0"/>
              <a:t>se uporabijo orodja </a:t>
            </a:r>
            <a:r>
              <a:rPr lang="sl-SI" dirty="0" smtClean="0"/>
              <a:t>inovacijskih sistemov na </a:t>
            </a:r>
            <a:r>
              <a:rPr lang="sl-SI" dirty="0"/>
              <a:t>primeru iz resničnega življenja s konkretnim lastnikom </a:t>
            </a:r>
            <a:r>
              <a:rPr lang="sl-SI" dirty="0" smtClean="0"/>
              <a:t>izziva </a:t>
            </a:r>
            <a:r>
              <a:rPr lang="sl-SI" dirty="0"/>
              <a:t>(challenge ownerjem)</a:t>
            </a:r>
          </a:p>
        </p:txBody>
      </p:sp>
      <p:sp>
        <p:nvSpPr>
          <p:cNvPr id="8" name="Rectangle 7"/>
          <p:cNvSpPr/>
          <p:nvPr/>
        </p:nvSpPr>
        <p:spPr>
          <a:xfrm>
            <a:off x="5451953" y="2154477"/>
            <a:ext cx="3241110" cy="25678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>
                <a:solidFill>
                  <a:srgbClr val="00B5AF"/>
                </a:solidFill>
              </a:rPr>
              <a:t>4-6 tedenska praktična izkušnja z namestitvijo </a:t>
            </a:r>
            <a:endParaRPr lang="sl-SI" b="1" dirty="0" smtClean="0">
              <a:solidFill>
                <a:srgbClr val="00B5AF"/>
              </a:solidFill>
            </a:endParaRPr>
          </a:p>
          <a:p>
            <a:r>
              <a:rPr lang="sl-SI" dirty="0" smtClean="0"/>
              <a:t>pri </a:t>
            </a:r>
            <a:r>
              <a:rPr lang="sl-SI" dirty="0"/>
              <a:t>gostiteljski organizaciji v eni od 17ih evropskih </a:t>
            </a:r>
            <a:r>
              <a:rPr lang="sl-SI" dirty="0" smtClean="0"/>
              <a:t>držav (doma ali v tujini), </a:t>
            </a:r>
            <a:r>
              <a:rPr lang="sl-SI" dirty="0"/>
              <a:t>ki je namenjena praktični uporabi že obstoječega in na novo pridobljenega </a:t>
            </a:r>
            <a:r>
              <a:rPr lang="sl-SI" dirty="0" smtClean="0"/>
              <a:t>znanja ter vzpostavljanju novih profesionalnih poznanstev</a:t>
            </a:r>
            <a:endParaRPr lang="sl-SI" dirty="0"/>
          </a:p>
        </p:txBody>
      </p:sp>
      <p:sp>
        <p:nvSpPr>
          <p:cNvPr id="9" name="Rectangle 8"/>
          <p:cNvSpPr/>
          <p:nvPr/>
        </p:nvSpPr>
        <p:spPr>
          <a:xfrm>
            <a:off x="5436297" y="4910203"/>
            <a:ext cx="3519813" cy="11148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>
                <a:solidFill>
                  <a:srgbClr val="00B5AF"/>
                </a:solidFill>
              </a:rPr>
              <a:t>Kritje potnih stroškov in stroškov nastanitve </a:t>
            </a:r>
            <a:r>
              <a:rPr lang="sl-SI" dirty="0"/>
              <a:t>v času trajanja programa v znesku </a:t>
            </a:r>
            <a:r>
              <a:rPr lang="sl-SI" b="1" dirty="0">
                <a:solidFill>
                  <a:srgbClr val="00B5AF"/>
                </a:solidFill>
              </a:rPr>
              <a:t>do </a:t>
            </a:r>
            <a:r>
              <a:rPr lang="sl-SI" b="1" dirty="0" smtClean="0">
                <a:solidFill>
                  <a:srgbClr val="00B5AF"/>
                </a:solidFill>
              </a:rPr>
              <a:t>2.000 €</a:t>
            </a:r>
            <a:r>
              <a:rPr lang="sl-SI" b="1" dirty="0">
                <a:solidFill>
                  <a:srgbClr val="00B5AF"/>
                </a:solidFill>
              </a:rPr>
              <a:t> </a:t>
            </a:r>
            <a:r>
              <a:rPr lang="sl-SI" b="1" dirty="0" smtClean="0">
                <a:solidFill>
                  <a:srgbClr val="00B5AF"/>
                </a:solidFill>
              </a:rPr>
              <a:t>(mogoče letos v obliki štipendije)</a:t>
            </a:r>
            <a:endParaRPr lang="sl-SI" b="1" dirty="0">
              <a:solidFill>
                <a:srgbClr val="00B5A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27" y="4910203"/>
            <a:ext cx="5113750" cy="9895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00B5AF"/>
                </a:solidFill>
              </a:rPr>
              <a:t>Integrirano mentorstvo in coaching </a:t>
            </a:r>
            <a:r>
              <a:rPr lang="sl-SI" dirty="0" smtClean="0"/>
              <a:t>tekom programa, raziskovanje skupnih možnosti učenja ter razvijanje novih idej ter oblik sodelovanja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46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razumeti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v </a:t>
            </a:r>
            <a:r>
              <a:rPr lang="en-US" dirty="0" err="1" smtClean="0"/>
              <a:t>katerem</a:t>
            </a:r>
            <a:r>
              <a:rPr lang="en-US" dirty="0" smtClean="0"/>
              <a:t> se </a:t>
            </a:r>
            <a:r>
              <a:rPr lang="en-US" dirty="0" err="1" smtClean="0"/>
              <a:t>naš</a:t>
            </a:r>
            <a:r>
              <a:rPr lang="en-US" dirty="0" smtClean="0"/>
              <a:t> </a:t>
            </a:r>
            <a:r>
              <a:rPr lang="en-US" dirty="0" err="1" smtClean="0"/>
              <a:t>izziv</a:t>
            </a:r>
            <a:r>
              <a:rPr lang="en-US" dirty="0" smtClean="0"/>
              <a:t> </a:t>
            </a:r>
            <a:r>
              <a:rPr lang="en-US" dirty="0" err="1" smtClean="0"/>
              <a:t>nahaja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1600" dirty="0" smtClean="0"/>
              <a:t>DOJEMANJE – REŠITVE – UKREPANJE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         </a:t>
            </a:r>
            <a:r>
              <a:rPr lang="en-US" sz="1400" dirty="0" err="1" smtClean="0"/>
              <a:t>sistemska</a:t>
            </a:r>
            <a:r>
              <a:rPr lang="en-US" sz="1400" dirty="0" smtClean="0"/>
              <a:t> </a:t>
            </a:r>
            <a:r>
              <a:rPr lang="en-US" sz="1400" dirty="0" err="1" smtClean="0"/>
              <a:t>orodja</a:t>
            </a:r>
            <a:r>
              <a:rPr lang="en-US" sz="1400" dirty="0" smtClean="0"/>
              <a:t>   					</a:t>
            </a:r>
            <a:r>
              <a:rPr lang="en-US" sz="1400" dirty="0" err="1" smtClean="0"/>
              <a:t>postopek</a:t>
            </a:r>
            <a:r>
              <a:rPr lang="en-US" sz="1400" dirty="0" smtClean="0"/>
              <a:t> </a:t>
            </a:r>
            <a:r>
              <a:rPr lang="en-US" sz="1400" dirty="0" err="1" smtClean="0"/>
              <a:t>iskanja</a:t>
            </a:r>
            <a:r>
              <a:rPr lang="en-US" sz="1400" dirty="0" smtClean="0"/>
              <a:t> </a:t>
            </a:r>
            <a:r>
              <a:rPr lang="en-US" sz="1400" dirty="0" err="1" smtClean="0"/>
              <a:t>idej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	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Sistemske</a:t>
            </a:r>
            <a:r>
              <a:rPr lang="en-US" dirty="0" smtClean="0"/>
              <a:t> </a:t>
            </a:r>
            <a:r>
              <a:rPr lang="en-US" dirty="0" err="1" smtClean="0"/>
              <a:t>inovacije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61167" y="2741083"/>
            <a:ext cx="709087" cy="518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10667" y="2741083"/>
            <a:ext cx="1322916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ystem-too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33" y="3464337"/>
            <a:ext cx="2256367" cy="2326008"/>
          </a:xfrm>
          <a:prstGeom prst="rect">
            <a:avLst/>
          </a:prstGeom>
        </p:spPr>
      </p:pic>
      <p:pic>
        <p:nvPicPr>
          <p:cNvPr id="19" name="Picture 18" descr="divergent-converg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36315" r="24711" b="36000"/>
          <a:stretch/>
        </p:blipFill>
        <p:spPr>
          <a:xfrm>
            <a:off x="4768180" y="3639876"/>
            <a:ext cx="3233784" cy="18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2751" y="1058036"/>
            <a:ext cx="7507679" cy="4134384"/>
          </a:xfrm>
        </p:spPr>
        <p:txBody>
          <a:bodyPr/>
          <a:lstStyle/>
          <a:p>
            <a:pPr marL="0" lvl="0" indent="0">
              <a:buNone/>
            </a:pPr>
            <a:endParaRPr lang="sl-SI" sz="1800" u="sng" dirty="0" smtClean="0"/>
          </a:p>
          <a:p>
            <a:r>
              <a:rPr lang="it-IT" sz="1800" b="1" u="sng" dirty="0">
                <a:solidFill>
                  <a:srgbClr val="00B5AF"/>
                </a:solidFill>
              </a:rPr>
              <a:t>najmanj 2 leti delovnih izkušenj</a:t>
            </a:r>
            <a:r>
              <a:rPr lang="it-IT" sz="1800" b="1" dirty="0">
                <a:solidFill>
                  <a:srgbClr val="00B5AF"/>
                </a:solidFill>
              </a:rPr>
              <a:t> </a:t>
            </a:r>
            <a:r>
              <a:rPr lang="it-IT" sz="1800" dirty="0"/>
              <a:t>(lahko tudi prostovoljskih) na relevantnih </a:t>
            </a:r>
            <a:r>
              <a:rPr lang="it-IT" sz="1800" dirty="0" smtClean="0"/>
              <a:t>področjih</a:t>
            </a:r>
            <a:endParaRPr lang="sl-SI" sz="1800" u="sng" dirty="0"/>
          </a:p>
          <a:p>
            <a:pPr lvl="0"/>
            <a:r>
              <a:rPr lang="it-IT" sz="1800" b="1" u="sng" dirty="0" smtClean="0">
                <a:solidFill>
                  <a:srgbClr val="00B5AF"/>
                </a:solidFill>
              </a:rPr>
              <a:t>univerzitetna </a:t>
            </a:r>
            <a:r>
              <a:rPr lang="it-IT" sz="1800" b="1" u="sng" dirty="0">
                <a:solidFill>
                  <a:srgbClr val="00B5AF"/>
                </a:solidFill>
              </a:rPr>
              <a:t>diploma z relevantnih področij</a:t>
            </a:r>
            <a:r>
              <a:rPr lang="it-IT" sz="1800" b="1" dirty="0">
                <a:solidFill>
                  <a:srgbClr val="00B5AF"/>
                </a:solidFill>
              </a:rPr>
              <a:t> </a:t>
            </a:r>
            <a:r>
              <a:rPr lang="it-IT" sz="1800" dirty="0"/>
              <a:t>v povezavi s klimatskimi spremembami in/ali nizkoogljičnim gospodarstvom (okoljevarstvo, trajnostni razvoj, mobilnost, energetska omrežja, gradbeni sektor ter gospodarjenje z zemljo ter vodami</a:t>
            </a:r>
            <a:r>
              <a:rPr lang="it-IT" sz="1800" dirty="0" smtClean="0"/>
              <a:t>)</a:t>
            </a:r>
            <a:endParaRPr lang="sl-SI" sz="1800" dirty="0"/>
          </a:p>
          <a:p>
            <a:pPr lvl="0"/>
            <a:r>
              <a:rPr lang="sl-SI" sz="1800" dirty="0" smtClean="0"/>
              <a:t>vsaj 3 leta niste bili pionir (pred letom 2014)</a:t>
            </a:r>
            <a:endParaRPr lang="sl-SI" sz="1800" dirty="0"/>
          </a:p>
          <a:p>
            <a:pPr lvl="0"/>
            <a:r>
              <a:rPr lang="it-IT" sz="1800" dirty="0"/>
              <a:t>se nahajate v Sloveniji</a:t>
            </a:r>
            <a:endParaRPr lang="sl-SI" sz="1800" dirty="0"/>
          </a:p>
          <a:p>
            <a:r>
              <a:rPr lang="it-IT" sz="1800" b="1" dirty="0">
                <a:solidFill>
                  <a:srgbClr val="00B5AF"/>
                </a:solidFill>
              </a:rPr>
              <a:t>razpoložljivost ob vseh določenih datumih</a:t>
            </a:r>
            <a:r>
              <a:rPr lang="it-IT" sz="1800" dirty="0">
                <a:solidFill>
                  <a:srgbClr val="00B5AF"/>
                </a:solidFill>
              </a:rPr>
              <a:t> </a:t>
            </a:r>
            <a:r>
              <a:rPr lang="it-IT" sz="1800" dirty="0"/>
              <a:t>za aktivnosti, ki so določene v programu</a:t>
            </a:r>
            <a:endParaRPr lang="sl-SI" sz="1800" dirty="0"/>
          </a:p>
          <a:p>
            <a:pPr lvl="0"/>
            <a:r>
              <a:rPr lang="it-IT" sz="1800" dirty="0" smtClean="0"/>
              <a:t>napredno </a:t>
            </a:r>
            <a:r>
              <a:rPr lang="it-IT" sz="1800" b="1" dirty="0">
                <a:solidFill>
                  <a:srgbClr val="00B5AF"/>
                </a:solidFill>
              </a:rPr>
              <a:t>znanje angleščine </a:t>
            </a:r>
            <a:r>
              <a:rPr lang="it-IT" sz="1800" dirty="0"/>
              <a:t>(vsaj B2 nivo)</a:t>
            </a:r>
            <a:endParaRPr lang="sl-SI" sz="1800" dirty="0"/>
          </a:p>
          <a:p>
            <a:pPr lvl="0"/>
            <a:r>
              <a:rPr lang="it-IT" sz="1800" dirty="0"/>
              <a:t>vedoželjnost, </a:t>
            </a:r>
            <a:r>
              <a:rPr lang="sl-SI" sz="1800" dirty="0" smtClean="0"/>
              <a:t>odprtost, </a:t>
            </a:r>
            <a:r>
              <a:rPr lang="it-IT" sz="1800" dirty="0" smtClean="0"/>
              <a:t>fleksibilnost </a:t>
            </a:r>
            <a:r>
              <a:rPr lang="it-IT" sz="1800" dirty="0"/>
              <a:t>in predanost</a:t>
            </a:r>
            <a:endParaRPr lang="sl-SI" sz="1800" dirty="0"/>
          </a:p>
          <a:p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Kdo je lahko pionir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94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9800" y="1289385"/>
            <a:ext cx="7465164" cy="4522691"/>
          </a:xfrm>
        </p:spPr>
        <p:txBody>
          <a:bodyPr/>
          <a:lstStyle/>
          <a:p>
            <a:pPr lvl="0"/>
            <a:r>
              <a:rPr lang="it-IT" sz="1800" b="1" u="sng" dirty="0" smtClean="0">
                <a:solidFill>
                  <a:srgbClr val="00B5AF"/>
                </a:solidFill>
              </a:rPr>
              <a:t>izkušnje </a:t>
            </a:r>
            <a:r>
              <a:rPr lang="it-IT" sz="1800" b="1" u="sng" dirty="0">
                <a:solidFill>
                  <a:srgbClr val="00B5AF"/>
                </a:solidFill>
              </a:rPr>
              <a:t>/ interes za relevantna področja</a:t>
            </a:r>
            <a:r>
              <a:rPr lang="it-IT" sz="1800" b="1" dirty="0"/>
              <a:t> </a:t>
            </a:r>
            <a:r>
              <a:rPr lang="it-IT" sz="1800" dirty="0"/>
              <a:t>v povezavi s klimatskimi spremembami ali nizkoogljičnim gospodarstvom (okoljevarstvo, trajnostni razvoj, mobilnost, energetska omrežja, gradbeni sektor ter gospodarjenje z zemljo ter vodami)</a:t>
            </a:r>
            <a:endParaRPr lang="sl-SI" sz="1800" dirty="0"/>
          </a:p>
          <a:p>
            <a:pPr lvl="0"/>
            <a:r>
              <a:rPr lang="it-IT" sz="1800" b="1" u="sng" dirty="0">
                <a:solidFill>
                  <a:srgbClr val="00B5AF"/>
                </a:solidFill>
              </a:rPr>
              <a:t>lahko gostite enega ali več pionirjev v septembru in oktobru</a:t>
            </a:r>
            <a:r>
              <a:rPr lang="it-IT" sz="1800" b="1" dirty="0">
                <a:solidFill>
                  <a:srgbClr val="00B5AF"/>
                </a:solidFill>
              </a:rPr>
              <a:t> </a:t>
            </a:r>
            <a:endParaRPr lang="sl-SI" sz="1800" b="1" dirty="0" smtClean="0">
              <a:solidFill>
                <a:srgbClr val="00B5AF"/>
              </a:solidFill>
            </a:endParaRPr>
          </a:p>
          <a:p>
            <a:pPr marL="0" lvl="0" indent="0">
              <a:buNone/>
            </a:pPr>
            <a:r>
              <a:rPr lang="sl-SI" sz="1800" b="1" dirty="0">
                <a:solidFill>
                  <a:srgbClr val="00B5AF"/>
                </a:solidFill>
              </a:rPr>
              <a:t> </a:t>
            </a:r>
            <a:r>
              <a:rPr lang="sl-SI" sz="1800" b="1" dirty="0" smtClean="0">
                <a:solidFill>
                  <a:srgbClr val="00B5AF"/>
                </a:solidFill>
              </a:rPr>
              <a:t>     </a:t>
            </a:r>
            <a:r>
              <a:rPr lang="it-IT" sz="1800" dirty="0" smtClean="0"/>
              <a:t>(</a:t>
            </a:r>
            <a:r>
              <a:rPr lang="it-IT" sz="1800" dirty="0"/>
              <a:t>4-6 tednov) in jim v tem času zagotovite delovni prostor, ustrezno </a:t>
            </a:r>
            <a:r>
              <a:rPr lang="sl-SI" sz="1800" dirty="0" smtClean="0"/>
              <a:t>         </a:t>
            </a:r>
            <a:r>
              <a:rPr lang="it-IT" sz="1800" dirty="0" smtClean="0">
                <a:solidFill>
                  <a:schemeClr val="bg1"/>
                </a:solidFill>
              </a:rPr>
              <a:t>delo</a:t>
            </a:r>
            <a:r>
              <a:rPr lang="sl-SI" sz="1800" dirty="0" smtClean="0"/>
              <a:t>delo </a:t>
            </a:r>
            <a:r>
              <a:rPr lang="it-IT" sz="1800" dirty="0" smtClean="0"/>
              <a:t>in </a:t>
            </a:r>
            <a:r>
              <a:rPr lang="sl-SI" sz="1800" dirty="0" smtClean="0"/>
              <a:t>strokovni nadzor (supervizijo)</a:t>
            </a:r>
            <a:endParaRPr lang="sl-SI" sz="1800" dirty="0"/>
          </a:p>
          <a:p>
            <a:pPr lvl="0"/>
            <a:r>
              <a:rPr lang="it-IT" sz="1800" dirty="0"/>
              <a:t>se nahajate v Sloveniji</a:t>
            </a:r>
            <a:endParaRPr lang="sl-SI" sz="1800" dirty="0"/>
          </a:p>
          <a:p>
            <a:pPr lvl="0"/>
            <a:r>
              <a:rPr lang="it-IT" sz="1800" dirty="0"/>
              <a:t>ste zainteresirani za širjenje </a:t>
            </a:r>
            <a:r>
              <a:rPr lang="sl-SI" sz="1800" dirty="0" smtClean="0"/>
              <a:t>vašega </a:t>
            </a:r>
            <a:r>
              <a:rPr lang="it-IT" sz="1800" dirty="0" smtClean="0"/>
              <a:t>omrežja</a:t>
            </a:r>
            <a:r>
              <a:rPr lang="it-IT" sz="1800" dirty="0"/>
              <a:t>, </a:t>
            </a:r>
            <a:r>
              <a:rPr lang="sl-SI" sz="1800" dirty="0" smtClean="0"/>
              <a:t>ustvarjanje novih poslovnih možnosti, </a:t>
            </a:r>
            <a:r>
              <a:rPr lang="it-IT" sz="1800" dirty="0" smtClean="0"/>
              <a:t>pridobivanje </a:t>
            </a:r>
            <a:r>
              <a:rPr lang="it-IT" sz="1800" dirty="0"/>
              <a:t>in izmenjavo </a:t>
            </a:r>
            <a:r>
              <a:rPr lang="it-IT" sz="1800" dirty="0" smtClean="0"/>
              <a:t>znanj</a:t>
            </a:r>
            <a:r>
              <a:rPr lang="sl-SI" sz="1800" dirty="0" smtClean="0"/>
              <a:t> preko gostovanja pionirja</a:t>
            </a:r>
          </a:p>
          <a:p>
            <a:pPr lvl="0"/>
            <a:r>
              <a:rPr lang="sl-SI" sz="1800" dirty="0"/>
              <a:t>Open-minded organizacija</a:t>
            </a:r>
            <a:r>
              <a:rPr lang="sl-SI" sz="1800" dirty="0" smtClean="0"/>
              <a:t>, ki se želi učiti, deliti, in uživati v vseh fazah programa, in ki želi doživeti program kot win-win situacijo</a:t>
            </a:r>
          </a:p>
          <a:p>
            <a:pPr lvl="0"/>
            <a:endParaRPr lang="sl-SI" sz="2000" dirty="0"/>
          </a:p>
          <a:p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Kdo je lahko gostitelj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20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m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PIP_pres_templ (1)</Template>
  <TotalTime>1678</TotalTime>
  <Words>812</Words>
  <Application>Microsoft Office PowerPoint</Application>
  <PresentationFormat>On-screen Show (4:3)</PresentationFormat>
  <Paragraphs>142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Climate</vt:lpstr>
      <vt:lpstr>Pioneers into Practice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Martin; Teja Pirnat</dc:creator>
  <cp:lastModifiedBy>Teja Pirnat</cp:lastModifiedBy>
  <cp:revision>72</cp:revision>
  <cp:lastPrinted>2017-04-04T15:03:17Z</cp:lastPrinted>
  <dcterms:created xsi:type="dcterms:W3CDTF">2017-03-09T10:32:12Z</dcterms:created>
  <dcterms:modified xsi:type="dcterms:W3CDTF">2017-04-12T08:55:14Z</dcterms:modified>
</cp:coreProperties>
</file>