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59" r:id="rId4"/>
    <p:sldId id="260" r:id="rId5"/>
    <p:sldId id="261" r:id="rId6"/>
    <p:sldId id="262" r:id="rId7"/>
    <p:sldId id="266" r:id="rId8"/>
    <p:sldId id="267" r:id="rId9"/>
    <p:sldId id="263" r:id="rId10"/>
    <p:sldId id="264" r:id="rId11"/>
  </p:sldIdLst>
  <p:sldSz cx="9144000" cy="6858000" type="screen4x3"/>
  <p:notesSz cx="6858000" cy="92964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7" d="100"/>
          <a:sy n="87" d="100"/>
        </p:scale>
        <p:origin x="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D92AC-27BE-43E2-8F3D-5AA51878D62D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464DC-6107-45B3-9C4B-474FBB8BD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70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EDE73-8597-4C67-A433-7AB4AC3A0412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7BEFA-1FCF-4C7E-847D-D6FDB4F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3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37892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A9ABA8-6DE9-4AFE-AD00-6EE31E831D33}" type="slidenum">
              <a:rPr lang="sl-SI" altLang="sl-SI" smtClean="0"/>
              <a:pPr>
                <a:spcBef>
                  <a:spcPct val="0"/>
                </a:spcBef>
              </a:pPr>
              <a:t>4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0273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5A5A94-D43D-41D1-AD5A-0E6B9D463D2E}" type="slidenum">
              <a:rPr lang="en-US" altLang="sl-SI"/>
              <a:pPr/>
              <a:t>7</a:t>
            </a:fld>
            <a:endParaRPr lang="en-US" altLang="sl-SI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439824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66317-48CE-4D21-996F-B58051448C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898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7C26D-43FD-4071-926F-13FD8301549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707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70ABF-9ACB-4549-9C7E-318B64D464B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520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2953D-E2B9-48A9-81FC-C01C6C1B109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59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2005A-DB6B-4103-AF69-B44BDBDD76C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559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6B0A-F9CA-4A6C-8433-235773FEB2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646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527F5-519F-4F4D-A005-2851A98DA14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07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F1F28-2F0E-4A44-A75D-10A6F223F85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664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F02C1-61BC-4DCF-9DEB-7FC737A1C0D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193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C8FBD-123C-4A30-A174-289F95823AA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7488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A6C3E-D547-4404-B76B-19090D50886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0879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58CFFF-E7F8-47BE-8FC9-71DA3F12F77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838"/>
              </a:lnSpc>
            </a:pPr>
            <a:r>
              <a:rPr lang="sl-SI" altLang="sl-SI" sz="700">
                <a:solidFill>
                  <a:schemeClr val="tx2"/>
                </a:solidFill>
                <a:latin typeface="Republika" panose="02000506040000020004" pitchFamily="2" charset="-18"/>
              </a:rPr>
              <a:t>REPUBLIKA SLOVENIJA</a:t>
            </a:r>
            <a:endParaRPr lang="en-US" altLang="sl-SI" sz="70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>
              <a:lnSpc>
                <a:spcPts val="838"/>
              </a:lnSpc>
            </a:pPr>
            <a:r>
              <a:rPr lang="sl-SI" altLang="sl-SI" sz="700" b="1">
                <a:solidFill>
                  <a:schemeClr val="tx2"/>
                </a:solidFill>
                <a:latin typeface="Republika" panose="02000506040000020004" pitchFamily="2" charset="-18"/>
              </a:rPr>
              <a:t>MINISTRSTVO ZA JAVNO UPRAVO</a:t>
            </a:r>
            <a:endParaRPr lang="en-US" altLang="sl-SI" sz="700" b="1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  <p:pic>
        <p:nvPicPr>
          <p:cNvPr id="1032" name="Picture 8" descr="grb moder za 10 pt.wm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lavtar@gov.si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755576" y="2376488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2132856"/>
            <a:ext cx="8229600" cy="4525962"/>
          </a:xfr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sl-SI" altLang="sl-SI" sz="3600" dirty="0">
                <a:solidFill>
                  <a:srgbClr val="002060"/>
                </a:solidFill>
                <a:latin typeface="Times New Roman" panose="02020603050405020304" pitchFamily="18" charset="0"/>
              </a:rPr>
              <a:t>Najpogostejše napake pri občinskih pripravi predpisov z vidika zagotavljanja sodelovanja javnosti</a:t>
            </a:r>
          </a:p>
          <a:p>
            <a:pPr algn="ctr">
              <a:buFont typeface="Wingdings" panose="05000000000000000000" pitchFamily="2" charset="2"/>
              <a:buNone/>
            </a:pPr>
            <a:endParaRPr lang="sl-SI" altLang="sl-SI" sz="3600" dirty="0">
              <a:solidFill>
                <a:srgbClr val="226A2D"/>
              </a:solidFill>
              <a:latin typeface="Times New Roman" panose="02020603050405020304" pitchFamily="18" charset="0"/>
            </a:endParaRPr>
          </a:p>
          <a:p>
            <a:pPr algn="r">
              <a:buFont typeface="Wingdings" panose="05000000000000000000" pitchFamily="2" charset="2"/>
              <a:buNone/>
            </a:pPr>
            <a:r>
              <a:rPr lang="sl-SI" altLang="sl-SI" sz="1800" dirty="0">
                <a:solidFill>
                  <a:srgbClr val="226A2D"/>
                </a:solidFill>
                <a:latin typeface="Times New Roman" panose="02020603050405020304" pitchFamily="18" charset="0"/>
                <a:hlinkClick r:id="rId3"/>
              </a:rPr>
              <a:t>roman.lavtar@gov.si</a:t>
            </a:r>
            <a:r>
              <a:rPr lang="sl-SI" altLang="sl-SI" sz="1800" dirty="0">
                <a:solidFill>
                  <a:srgbClr val="226A2D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značba mesta noge 2"/>
          <p:cNvSpPr>
            <a:spLocks noGrp="1"/>
          </p:cNvSpPr>
          <p:nvPr>
            <p:ph type="ftr" sz="quarter" idx="4294967295"/>
          </p:nvPr>
        </p:nvSpPr>
        <p:spPr>
          <a:xfrm>
            <a:off x="404813" y="6446838"/>
            <a:ext cx="16081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sl-SI" altLang="sl-SI"/>
              <a:t>roman.lavtar@gov.si</a:t>
            </a:r>
          </a:p>
        </p:txBody>
      </p:sp>
      <p:pic>
        <p:nvPicPr>
          <p:cNvPr id="41987" name="Picture 2" descr="roman-259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060575"/>
            <a:ext cx="4130675" cy="337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750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Vrste nadzora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Strokovno svetovanje (</a:t>
            </a:r>
            <a:r>
              <a:rPr lang="sl-SI" dirty="0" err="1"/>
              <a:t>peer</a:t>
            </a:r>
            <a:r>
              <a:rPr lang="sl-SI" dirty="0"/>
              <a:t> </a:t>
            </a:r>
            <a:r>
              <a:rPr lang="sl-SI" dirty="0" err="1"/>
              <a:t>review</a:t>
            </a:r>
            <a:r>
              <a:rPr lang="sl-SI" dirty="0"/>
              <a:t>)</a:t>
            </a:r>
          </a:p>
          <a:p>
            <a:r>
              <a:rPr lang="sl-SI" dirty="0"/>
              <a:t>Izobraževanje </a:t>
            </a:r>
          </a:p>
          <a:p>
            <a:r>
              <a:rPr lang="sl-SI" dirty="0"/>
              <a:t>Nadzor predpisov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3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slov 1"/>
          <p:cNvSpPr>
            <a:spLocks noGrp="1"/>
          </p:cNvSpPr>
          <p:nvPr>
            <p:ph type="title"/>
          </p:nvPr>
        </p:nvSpPr>
        <p:spPr>
          <a:xfrm>
            <a:off x="614363" y="1335088"/>
            <a:ext cx="8199437" cy="1143000"/>
          </a:xfrm>
        </p:spPr>
        <p:txBody>
          <a:bodyPr/>
          <a:lstStyle/>
          <a:p>
            <a:pPr eaLnBrk="1" hangingPunct="1"/>
            <a:r>
              <a:rPr lang="sl-SI" altLang="sl-SI" sz="3600">
                <a:latin typeface="Times New Roman" panose="02020603050405020304" pitchFamily="18" charset="0"/>
                <a:cs typeface="Times New Roman" panose="02020603050405020304" pitchFamily="18" charset="0"/>
              </a:rPr>
              <a:t>STROKOVNO SVETOVANJE MJU</a:t>
            </a:r>
          </a:p>
        </p:txBody>
      </p:sp>
      <p:sp>
        <p:nvSpPr>
          <p:cNvPr id="35843" name="Ograda vsebine 2"/>
          <p:cNvSpPr>
            <a:spLocks noGrp="1"/>
          </p:cNvSpPr>
          <p:nvPr>
            <p:ph idx="1"/>
          </p:nvPr>
        </p:nvSpPr>
        <p:spPr>
          <a:xfrm>
            <a:off x="614363" y="2478088"/>
            <a:ext cx="8199437" cy="3565525"/>
          </a:xfrm>
        </p:spPr>
        <p:txBody>
          <a:bodyPr/>
          <a:lstStyle/>
          <a:p>
            <a:pPr eaLnBrk="1" hangingPunct="1"/>
            <a:r>
              <a:rPr lang="sl-SI" altLang="sl-SI" sz="2800">
                <a:latin typeface="Times New Roman" panose="02020603050405020304" pitchFamily="18" charset="0"/>
                <a:cs typeface="Times New Roman" panose="02020603050405020304" pitchFamily="18" charset="0"/>
              </a:rPr>
              <a:t>	v 2015 = 559 pisnih pojasnil </a:t>
            </a:r>
          </a:p>
          <a:p>
            <a:pPr eaLnBrk="1" hangingPunct="1"/>
            <a:r>
              <a:rPr lang="sl-SI" altLang="sl-SI" sz="2800">
                <a:latin typeface="Times New Roman" panose="02020603050405020304" pitchFamily="18" charset="0"/>
                <a:cs typeface="Times New Roman" panose="02020603050405020304" pitchFamily="18" charset="0"/>
              </a:rPr>
              <a:t>	pogodba z rep. združenjema o sofinanciranju 	izobraževalnih aktivnosti (v 2016 = 66 strokovnih 	posvetov z 2.361 udeleženci</a:t>
            </a:r>
          </a:p>
          <a:p>
            <a:pPr eaLnBrk="1" hangingPunct="1"/>
            <a:r>
              <a:rPr lang="sl-SI" altLang="sl-SI" sz="2800">
                <a:latin typeface="Times New Roman" panose="02020603050405020304" pitchFamily="18" charset="0"/>
                <a:cs typeface="Times New Roman" panose="02020603050405020304" pitchFamily="18" charset="0"/>
              </a:rPr>
              <a:t>	sofinanciranje izdaje KATALOGA PRISTOJNOSTI 	OBČIN</a:t>
            </a:r>
          </a:p>
        </p:txBody>
      </p:sp>
    </p:spTree>
    <p:extLst>
      <p:ext uri="{BB962C8B-B14F-4D97-AF65-F5344CB8AC3E}">
        <p14:creationId xmlns:p14="http://schemas.microsoft.com/office/powerpoint/2010/main" val="9894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slov 3"/>
          <p:cNvSpPr>
            <a:spLocks noGrp="1"/>
          </p:cNvSpPr>
          <p:nvPr>
            <p:ph type="ctrTitle"/>
          </p:nvPr>
        </p:nvSpPr>
        <p:spPr>
          <a:xfrm>
            <a:off x="315913" y="1200150"/>
            <a:ext cx="8408987" cy="912813"/>
          </a:xfrm>
        </p:spPr>
        <p:txBody>
          <a:bodyPr/>
          <a:lstStyle/>
          <a:p>
            <a:pPr eaLnBrk="1" hangingPunct="1"/>
            <a:r>
              <a:rPr lang="sl-SI" altLang="sl-SI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NADZOR OBČINSKIH PREDPISOV </a:t>
            </a:r>
            <a:br>
              <a:rPr lang="sl-SI" altLang="sl-SI" sz="3200" b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z vidika sistemskih predpisov</a:t>
            </a:r>
          </a:p>
        </p:txBody>
      </p:sp>
      <p:sp>
        <p:nvSpPr>
          <p:cNvPr id="15363" name="Podnaslov 4"/>
          <p:cNvSpPr>
            <a:spLocks noGrp="1"/>
          </p:cNvSpPr>
          <p:nvPr>
            <p:ph type="subTitle" idx="1"/>
          </p:nvPr>
        </p:nvSpPr>
        <p:spPr>
          <a:xfrm>
            <a:off x="315913" y="2112963"/>
            <a:ext cx="8408987" cy="3759200"/>
          </a:xfrm>
        </p:spPr>
        <p:txBody>
          <a:bodyPr/>
          <a:lstStyle/>
          <a:p>
            <a:pPr lvl="1" algn="l">
              <a:defRPr/>
            </a:pPr>
            <a:endParaRPr lang="sl-SI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statuta občine,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poslovnika občinskega sveta,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poslovnika nadzornega odbora,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pravilnika o plačah in plačilih za opravljanje funkcije občinskih funkcionarjev in izplačilih na drugih podlagah članom delovnih teles občinskega sveta, članom drugih občinskih organov in članom svetov krajevnih skupnosti ter o povračilih stroškov v občini,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odloka o volilnih enotah (volilne enote, volilni organi),	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odloka o ožjih delih občin,</a:t>
            </a:r>
          </a:p>
          <a:p>
            <a:pPr marL="742950" lvl="1" indent="-285750" algn="l">
              <a:buFont typeface="Arial" panose="020B0604020202020204" pitchFamily="34" charset="0"/>
              <a:buChar char="•"/>
              <a:defRPr/>
            </a:pPr>
            <a:r>
              <a:rPr lang="sl-SI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 za izvolitev predstavnikov lokalnih skupnosti v državni svet,</a:t>
            </a:r>
          </a:p>
          <a:p>
            <a:pPr eaLnBrk="1" hangingPunct="1">
              <a:defRPr/>
            </a:pPr>
            <a:endParaRPr lang="sl-SI" altLang="sl-SI" dirty="0"/>
          </a:p>
        </p:txBody>
      </p:sp>
    </p:spTree>
    <p:extLst>
      <p:ext uri="{BB962C8B-B14F-4D97-AF65-F5344CB8AC3E}">
        <p14:creationId xmlns:p14="http://schemas.microsoft.com/office/powerpoint/2010/main" val="3256035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slov 1"/>
          <p:cNvSpPr>
            <a:spLocks noGrp="1"/>
          </p:cNvSpPr>
          <p:nvPr>
            <p:ph type="title"/>
          </p:nvPr>
        </p:nvSpPr>
        <p:spPr>
          <a:xfrm>
            <a:off x="3125788" y="815975"/>
            <a:ext cx="5815012" cy="1143000"/>
          </a:xfrm>
        </p:spPr>
        <p:txBody>
          <a:bodyPr/>
          <a:lstStyle/>
          <a:p>
            <a:r>
              <a:rPr lang="sl-SI" altLang="sl-S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NADZOR OBČINSKIH PREDPISOV</a:t>
            </a:r>
            <a:br>
              <a:rPr lang="sl-SI" altLang="sl-S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vidika ‚sekundarnih‘ predpisov</a:t>
            </a:r>
            <a:endParaRPr lang="en-US" altLang="sl-SI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Označba mesta vsebine 2"/>
          <p:cNvSpPr>
            <a:spLocks noGrp="1"/>
          </p:cNvSpPr>
          <p:nvPr>
            <p:ph idx="1"/>
          </p:nvPr>
        </p:nvSpPr>
        <p:spPr>
          <a:xfrm>
            <a:off x="614363" y="1933575"/>
            <a:ext cx="8199437" cy="4522788"/>
          </a:xfrm>
        </p:spPr>
        <p:txBody>
          <a:bodyPr/>
          <a:lstStyle/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zavodih (ustanoviteljska razmerja),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javnih financah (sestava in vsebina proračuna občine oziroma odloka o občinskem proračunu),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stvarnem premoženju države in samoupravnih lokalnih skupnosti (pristojnost sprejemanja letnih programov razpolaganja s stvarnim premoženjem občine),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dostopu do informacij javnega značaja (obvezna vzpostavitev in objava predlogov predpisov in programov na spletni strani občine),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integriteti in preprečevanju korupcije (konflikt interesov in nezdružljivost),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samoprispevku (določbe statuta o razpisu občinskega samoprispevka),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Zakona o romski skupnosti (posebno delovno telo za področje Romov),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Dodatnega protokola k Evropski listini lokalne samouprave o pravici do sodelovanja pri vprašanjih lokalne oblasti, 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Resolucije Državnega zbora RS o normativni dejavnosti in </a:t>
            </a:r>
          </a:p>
          <a:p>
            <a:r>
              <a:rPr lang="sl-SI" altLang="sl-SI" sz="1700">
                <a:latin typeface="Times New Roman" panose="02020603050405020304" pitchFamily="18" charset="0"/>
                <a:cs typeface="Times New Roman" panose="02020603050405020304" pitchFamily="18" charset="0"/>
              </a:rPr>
              <a:t>Uredbe o upravnem poslovanju, ki urejajo hrambo dokumentov.</a:t>
            </a:r>
          </a:p>
          <a:p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77127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slov 1"/>
          <p:cNvSpPr>
            <a:spLocks noGrp="1"/>
          </p:cNvSpPr>
          <p:nvPr>
            <p:ph type="title"/>
          </p:nvPr>
        </p:nvSpPr>
        <p:spPr>
          <a:xfrm>
            <a:off x="762000" y="1016000"/>
            <a:ext cx="8199438" cy="825500"/>
          </a:xfrm>
        </p:spPr>
        <p:txBody>
          <a:bodyPr/>
          <a:lstStyle/>
          <a:p>
            <a:r>
              <a:rPr lang="sl-SI" altLang="sl-SI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NAJPOGOSTEJŠE NAPAKE (oblika) </a:t>
            </a:r>
            <a:endParaRPr lang="en-US" altLang="sl-SI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Označba mesta vsebine 2"/>
          <p:cNvSpPr>
            <a:spLocks noGrp="1"/>
          </p:cNvSpPr>
          <p:nvPr>
            <p:ph idx="1"/>
          </p:nvPr>
        </p:nvSpPr>
        <p:spPr>
          <a:xfrm>
            <a:off x="614363" y="1844675"/>
            <a:ext cx="8199437" cy="4383088"/>
          </a:xfrm>
        </p:spPr>
        <p:txBody>
          <a:bodyPr/>
          <a:lstStyle/>
          <a:p>
            <a:r>
              <a:rPr lang="sl-SI" altLang="sl-SI" sz="1100" b="1">
                <a:solidFill>
                  <a:srgbClr val="FF0000"/>
                </a:solidFill>
              </a:rPr>
              <a:t>STATUTI OBČIN </a:t>
            </a:r>
            <a:r>
              <a:rPr lang="sl-SI" altLang="sl-SI" sz="1100"/>
              <a:t>so običajno v neskladju z ustavo in zakonom iz naslednjih razlogov:</a:t>
            </a:r>
          </a:p>
          <a:p>
            <a:r>
              <a:rPr lang="sl-SI" altLang="sl-SI" sz="1100" b="1"/>
              <a:t>prepisovanje</a:t>
            </a:r>
            <a:r>
              <a:rPr lang="sl-SI" altLang="sl-SI" sz="1100"/>
              <a:t> obveznih določb zakona, ki se uporabljajo neposredno in niso vsebina statuta (neskladnost zaradi spreminjanja zakonov),</a:t>
            </a:r>
          </a:p>
          <a:p>
            <a:r>
              <a:rPr lang="sl-SI" altLang="sl-SI" sz="1100"/>
              <a:t>pomanjkljiva konkretizacija okvirnih določb zakona (</a:t>
            </a:r>
            <a:r>
              <a:rPr lang="sl-SI" altLang="sl-SI" sz="1100" b="1"/>
              <a:t>pravne praznine</a:t>
            </a:r>
            <a:r>
              <a:rPr lang="sl-SI" altLang="sl-SI" sz="1100"/>
              <a:t>),</a:t>
            </a:r>
          </a:p>
          <a:p>
            <a:r>
              <a:rPr lang="sl-SI" altLang="sl-SI" sz="1100" b="1"/>
              <a:t>zastarelost</a:t>
            </a:r>
            <a:r>
              <a:rPr lang="sl-SI" altLang="sl-SI" sz="1100"/>
              <a:t> pravne ureditve občin (dostop do informacij, sodelovanje javnosti, integriteta).</a:t>
            </a:r>
          </a:p>
          <a:p>
            <a:endParaRPr lang="sl-SI" altLang="sl-SI" sz="1100"/>
          </a:p>
          <a:p>
            <a:r>
              <a:rPr lang="sl-SI" altLang="sl-SI" sz="1100" b="1">
                <a:solidFill>
                  <a:srgbClr val="FF0000"/>
                </a:solidFill>
              </a:rPr>
              <a:t>POSLOVNIKI OBČINSKIH SVETOV </a:t>
            </a:r>
            <a:r>
              <a:rPr lang="sl-SI" altLang="sl-SI" sz="1100"/>
              <a:t>so običajno v neskladju z zakonom iz naslednjih razlogov:</a:t>
            </a:r>
          </a:p>
          <a:p>
            <a:r>
              <a:rPr lang="sl-SI" altLang="sl-SI" sz="1100" b="1"/>
              <a:t>prepisovanje</a:t>
            </a:r>
            <a:r>
              <a:rPr lang="sl-SI" altLang="sl-SI" sz="1100"/>
              <a:t> obveznih določb iz zakona in iz statuta (neskladnost zaradi spreminjanja zakonov, podvajanje določb že vsebovanih v statutu),</a:t>
            </a:r>
          </a:p>
          <a:p>
            <a:r>
              <a:rPr lang="sl-SI" altLang="sl-SI" sz="1100"/>
              <a:t>pomanjkljiva konkretizacija okvirnih določb iz zakonov in statutov (</a:t>
            </a:r>
            <a:r>
              <a:rPr lang="sl-SI" altLang="sl-SI" sz="1100" b="1"/>
              <a:t>pravne praznine</a:t>
            </a:r>
            <a:r>
              <a:rPr lang="sl-SI" altLang="sl-SI" sz="1100"/>
              <a:t>),</a:t>
            </a:r>
          </a:p>
          <a:p>
            <a:r>
              <a:rPr lang="sl-SI" altLang="sl-SI" sz="1100" b="1"/>
              <a:t>neusklajeno</a:t>
            </a:r>
            <a:r>
              <a:rPr lang="sl-SI" altLang="sl-SI" sz="1100"/>
              <a:t> oziroma napačno določanje določb o dostop do informacij javnega značaja (izkazovanje pravnega interesa stranke), (ne)sodelovanje javnosti že v prvi fazi priprave predpisov in (ne)objava vseh predlogov predpisov</a:t>
            </a:r>
            <a:r>
              <a:rPr lang="sl-SI" altLang="sl-SI" sz="1100" b="1"/>
              <a:t>, napačno določanje pristojnosti </a:t>
            </a:r>
            <a:r>
              <a:rPr lang="sl-SI" altLang="sl-SI" sz="1100"/>
              <a:t>posameznih organov občine (župan, občinski svet in nadzorni odbor), (ne)upoštevanje določb zakona o integriteti in preprečevanju korupcije.</a:t>
            </a:r>
          </a:p>
          <a:p>
            <a:endParaRPr lang="sl-SI" altLang="sl-SI" sz="1100"/>
          </a:p>
          <a:p>
            <a:r>
              <a:rPr lang="sl-SI" altLang="sl-SI" sz="1100" b="1">
                <a:solidFill>
                  <a:srgbClr val="FF0000"/>
                </a:solidFill>
              </a:rPr>
              <a:t>POSLOVNIKI NADZORNIH ODBOROV </a:t>
            </a:r>
            <a:r>
              <a:rPr lang="sl-SI" altLang="sl-SI" sz="1100"/>
              <a:t>so običajno v neskladju z zakonom iz naslednjih razlogov:</a:t>
            </a:r>
          </a:p>
          <a:p>
            <a:r>
              <a:rPr lang="sl-SI" altLang="sl-SI" sz="1100" b="1"/>
              <a:t>prepisovanje</a:t>
            </a:r>
            <a:r>
              <a:rPr lang="sl-SI" altLang="sl-SI" sz="1100"/>
              <a:t> določb iz zakona, statuta (neskladnost zaradi spreminjanja zakonov, podvajanje določb že vsebovanih v statutu ali v pravilniku),</a:t>
            </a:r>
          </a:p>
          <a:p>
            <a:r>
              <a:rPr lang="sl-SI" altLang="sl-SI" sz="1100" b="1"/>
              <a:t>pomanjkljiva konkretizacija postopkov </a:t>
            </a:r>
            <a:r>
              <a:rPr lang="sl-SI" altLang="sl-SI" sz="1100"/>
              <a:t>nadzora, določb o delu nadzornega odbora (pravne praznine),</a:t>
            </a:r>
          </a:p>
          <a:p>
            <a:r>
              <a:rPr lang="sl-SI" altLang="sl-SI" sz="1100" b="1"/>
              <a:t>napačno določanje pristojnosti </a:t>
            </a:r>
            <a:r>
              <a:rPr lang="sl-SI" altLang="sl-SI" sz="1100"/>
              <a:t>o delu nadzornega odbora (pregled celotnih proračunov občine oziroma javnih podjetij, zavodov in podobno) ter organov občine do nadzornega odbora (nalaganje dela nadzornemu odboru s strani župana in občinskega sveta), neupoštevanje določb zakona o integriteti in preprečevanju korupcije (izogibanje konfliktu interesov),</a:t>
            </a:r>
          </a:p>
          <a:p>
            <a:r>
              <a:rPr lang="sl-SI" altLang="sl-SI" sz="1100" b="1"/>
              <a:t>neobjava</a:t>
            </a:r>
            <a:r>
              <a:rPr lang="sl-SI" altLang="sl-SI" sz="1100"/>
              <a:t> poslovnika v uradnem glasilu občine,</a:t>
            </a:r>
          </a:p>
          <a:p>
            <a:r>
              <a:rPr lang="sl-SI" altLang="sl-SI" sz="1100"/>
              <a:t>podajanje informacij javnega značaja (poročilo s priporočili in predlogi kot dokončni akt nadzornega odbora).</a:t>
            </a:r>
          </a:p>
          <a:p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56368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752" y="332656"/>
            <a:ext cx="6624736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l-SI" altLang="sl-SI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OBRAVNAVA, SPREJEM IN OBJAVA</a:t>
            </a:r>
            <a:br>
              <a:rPr lang="sl-SI" altLang="sl-SI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SPLOŠNIH AKTOV OBČINE 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96136" y="1600200"/>
            <a:ext cx="2890664" cy="506916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endParaRPr lang="sl-SI" altLang="sl-SI" sz="1600" dirty="0"/>
          </a:p>
          <a:p>
            <a:pPr>
              <a:lnSpc>
                <a:spcPct val="80000"/>
              </a:lnSpc>
            </a:pPr>
            <a:r>
              <a:rPr lang="sl-SI" altLang="sl-SI" sz="1600" dirty="0">
                <a:solidFill>
                  <a:srgbClr val="0066FF"/>
                </a:solidFill>
              </a:rPr>
              <a:t>sodelovanje prebivalcev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pravica do obveščenosti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pravica do posvetovanja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pravica do odločanja</a:t>
            </a:r>
          </a:p>
          <a:p>
            <a:pPr lvl="1">
              <a:lnSpc>
                <a:spcPct val="80000"/>
              </a:lnSpc>
            </a:pPr>
            <a:endParaRPr lang="sl-SI" altLang="sl-SI" sz="1400" dirty="0"/>
          </a:p>
          <a:p>
            <a:pPr>
              <a:lnSpc>
                <a:spcPct val="80000"/>
              </a:lnSpc>
            </a:pPr>
            <a:r>
              <a:rPr lang="sl-SI" altLang="sl-SI" sz="1600" dirty="0">
                <a:solidFill>
                  <a:srgbClr val="0066FF"/>
                </a:solidFill>
              </a:rPr>
              <a:t>postopek na seji občinskega sveta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osnutek, predlog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amandmaji 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sprejem in 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objava gradiva</a:t>
            </a:r>
          </a:p>
          <a:p>
            <a:pPr lvl="1">
              <a:lnSpc>
                <a:spcPct val="80000"/>
              </a:lnSpc>
            </a:pPr>
            <a:endParaRPr lang="sl-SI" altLang="sl-SI" sz="1400" dirty="0"/>
          </a:p>
          <a:p>
            <a:pPr>
              <a:lnSpc>
                <a:spcPct val="80000"/>
              </a:lnSpc>
            </a:pPr>
            <a:r>
              <a:rPr lang="sl-SI" altLang="sl-SI" sz="1600" dirty="0" err="1">
                <a:solidFill>
                  <a:srgbClr val="0066FF"/>
                </a:solidFill>
              </a:rPr>
              <a:t>nomotehnična</a:t>
            </a:r>
            <a:r>
              <a:rPr lang="sl-SI" altLang="sl-SI" sz="1600" dirty="0">
                <a:solidFill>
                  <a:srgbClr val="0066FF"/>
                </a:solidFill>
              </a:rPr>
              <a:t> vprašanja</a:t>
            </a:r>
            <a:r>
              <a:rPr lang="sl-SI" altLang="sl-SI" sz="1600" dirty="0"/>
              <a:t> (kaj je splošni akt)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je splošni predpis, ki velja za vse prebivalce na zaokroženem upravno političnem območju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ga sprejme za to pristojni organ na sklepčni seji in 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je javno objavljen.</a:t>
            </a:r>
          </a:p>
          <a:p>
            <a:pPr lvl="1">
              <a:lnSpc>
                <a:spcPct val="80000"/>
              </a:lnSpc>
            </a:pPr>
            <a:endParaRPr lang="en-US" altLang="sl-SI" sz="1400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67544" y="2420888"/>
            <a:ext cx="4114800" cy="2692896"/>
          </a:xfrm>
          <a:pattFill prst="zigZag">
            <a:fgClr>
              <a:schemeClr val="accent1"/>
            </a:fgClr>
            <a:bgClr>
              <a:schemeClr val="bg1"/>
            </a:bgClr>
          </a:pattFill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sl-SI" altLang="sl-SI" sz="1600" dirty="0"/>
          </a:p>
          <a:p>
            <a:pPr>
              <a:lnSpc>
                <a:spcPct val="80000"/>
              </a:lnSpc>
              <a:buFontTx/>
              <a:buNone/>
            </a:pPr>
            <a:endParaRPr lang="sl-SI" altLang="sl-SI" sz="1600" dirty="0"/>
          </a:p>
          <a:p>
            <a:pPr>
              <a:lnSpc>
                <a:spcPct val="80000"/>
              </a:lnSpc>
              <a:buFontTx/>
              <a:buNone/>
            </a:pPr>
            <a:endParaRPr lang="sl-SI" altLang="sl-SI" sz="1600" dirty="0"/>
          </a:p>
          <a:p>
            <a:pPr>
              <a:lnSpc>
                <a:spcPct val="80000"/>
              </a:lnSpc>
              <a:buFontTx/>
              <a:buNone/>
            </a:pPr>
            <a:r>
              <a:rPr lang="sl-SI" altLang="sl-SI" sz="1600" dirty="0">
                <a:solidFill>
                  <a:srgbClr val="0066FF"/>
                </a:solidFill>
              </a:rPr>
              <a:t>Poslovnik občinskega sveta:</a:t>
            </a:r>
          </a:p>
          <a:p>
            <a:pPr>
              <a:lnSpc>
                <a:spcPct val="80000"/>
              </a:lnSpc>
              <a:buFontTx/>
              <a:buNone/>
            </a:pPr>
            <a:endParaRPr lang="sl-SI" altLang="sl-SI" sz="1600" dirty="0">
              <a:solidFill>
                <a:srgbClr val="0066FF"/>
              </a:solidFill>
            </a:endParaRP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pogoji za uvrstitev na sejo občinskega sveta</a:t>
            </a:r>
          </a:p>
          <a:p>
            <a:pPr lvl="1">
              <a:lnSpc>
                <a:spcPct val="80000"/>
              </a:lnSpc>
            </a:pPr>
            <a:r>
              <a:rPr lang="sl-SI" altLang="sl-SI" sz="1400" dirty="0"/>
              <a:t>obvezne sestavine predloga (</a:t>
            </a:r>
            <a:r>
              <a:rPr lang="sl-SI" altLang="sl-SI" sz="1400" b="1" dirty="0">
                <a:solidFill>
                  <a:srgbClr val="FF0000"/>
                </a:solidFill>
              </a:rPr>
              <a:t>sodelovanje javnosti pri pripravi predpisa</a:t>
            </a:r>
            <a:r>
              <a:rPr lang="sl-SI" altLang="sl-SI" sz="1400" dirty="0"/>
              <a:t>)</a:t>
            </a:r>
            <a:endParaRPr lang="en-US" altLang="sl-SI" sz="1400" dirty="0"/>
          </a:p>
        </p:txBody>
      </p:sp>
    </p:spTree>
    <p:extLst>
      <p:ext uri="{BB962C8B-B14F-4D97-AF65-F5344CB8AC3E}">
        <p14:creationId xmlns:p14="http://schemas.microsoft.com/office/powerpoint/2010/main" val="128920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627784" y="332656"/>
            <a:ext cx="6059016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POSTOPEK SPREJEMANJA</a:t>
            </a:r>
            <a:br>
              <a:rPr lang="sl-SI" altLang="sl-SI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SPLOŠNIH AKTOV OBČINE</a:t>
            </a:r>
            <a:endParaRPr lang="en-US" altLang="sl-SI" sz="3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1600200"/>
            <a:ext cx="3538736" cy="4525963"/>
          </a:xfrm>
          <a:solidFill>
            <a:schemeClr val="accent1"/>
          </a:solidFill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 algn="ctr">
              <a:buNone/>
            </a:pPr>
            <a:r>
              <a:rPr lang="sl-SI" altLang="sl-SI" sz="2800" dirty="0">
                <a:solidFill>
                  <a:srgbClr val="0070C0"/>
                </a:solidFill>
              </a:rPr>
              <a:t>1. </a:t>
            </a:r>
          </a:p>
          <a:p>
            <a:pPr marL="533400" indent="-533400" algn="ctr">
              <a:buNone/>
            </a:pPr>
            <a:r>
              <a:rPr lang="sl-SI" altLang="sl-SI" sz="2800" dirty="0">
                <a:solidFill>
                  <a:srgbClr val="0070C0"/>
                </a:solidFill>
              </a:rPr>
              <a:t>Priprava predpisa</a:t>
            </a:r>
          </a:p>
          <a:p>
            <a:pPr marL="914400" lvl="1" indent="-457200">
              <a:buFont typeface="+mj-lt"/>
              <a:buAutoNum type="alphaLcParenR"/>
            </a:pPr>
            <a:endParaRPr lang="sl-SI" altLang="sl-SI" sz="2400" dirty="0"/>
          </a:p>
          <a:p>
            <a:pPr marL="914400" lvl="1" indent="-457200">
              <a:buFont typeface="+mj-lt"/>
              <a:buAutoNum type="alphaLcParenR"/>
            </a:pPr>
            <a:r>
              <a:rPr lang="sl-SI" altLang="sl-SI" sz="2400" dirty="0"/>
              <a:t>razlogi za sprejem</a:t>
            </a:r>
          </a:p>
          <a:p>
            <a:pPr marL="914400" lvl="1" indent="-457200">
              <a:buFont typeface="+mj-lt"/>
              <a:buAutoNum type="alphaLcParenR"/>
            </a:pPr>
            <a:r>
              <a:rPr lang="sl-SI" altLang="sl-SI" sz="2400" dirty="0"/>
              <a:t>strokovne podlage</a:t>
            </a:r>
          </a:p>
          <a:p>
            <a:pPr marL="914400" lvl="1" indent="-457200">
              <a:buFont typeface="+mj-lt"/>
              <a:buAutoNum type="alphaLcParenR"/>
            </a:pPr>
            <a:r>
              <a:rPr lang="sl-SI" altLang="sl-SI" sz="2400" dirty="0">
                <a:solidFill>
                  <a:srgbClr val="FF0000"/>
                </a:solidFill>
              </a:rPr>
              <a:t>sodelovanje prebivalcev </a:t>
            </a:r>
          </a:p>
          <a:p>
            <a:pPr marL="914400" lvl="1" indent="-457200">
              <a:buFont typeface="+mj-lt"/>
              <a:buAutoNum type="alphaLcParenR"/>
            </a:pPr>
            <a:r>
              <a:rPr lang="sl-SI" altLang="sl-SI" sz="2400" dirty="0"/>
              <a:t>osnutek predpisa</a:t>
            </a:r>
          </a:p>
          <a:p>
            <a:pPr marL="533400" indent="-533400">
              <a:buFontTx/>
              <a:buAutoNum type="arabicPeriod"/>
            </a:pPr>
            <a:endParaRPr lang="en-US" altLang="sl-SI" sz="2800" dirty="0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355976" y="1600200"/>
            <a:ext cx="4330824" cy="4525963"/>
          </a:xfrm>
          <a:solidFill>
            <a:schemeClr val="accent1"/>
          </a:solidFill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 algn="ctr">
              <a:buFontTx/>
              <a:buNone/>
            </a:pPr>
            <a:r>
              <a:rPr lang="sl-SI" altLang="sl-SI" sz="2800" dirty="0">
                <a:solidFill>
                  <a:srgbClr val="0070C0"/>
                </a:solidFill>
              </a:rPr>
              <a:t>2. </a:t>
            </a:r>
          </a:p>
          <a:p>
            <a:pPr marL="533400" indent="-533400" algn="ctr">
              <a:buFontTx/>
              <a:buNone/>
            </a:pPr>
            <a:r>
              <a:rPr lang="sl-SI" altLang="sl-SI" sz="2800" dirty="0">
                <a:solidFill>
                  <a:srgbClr val="0070C0"/>
                </a:solidFill>
              </a:rPr>
              <a:t>Sprejemanje predpisa</a:t>
            </a:r>
          </a:p>
          <a:p>
            <a:pPr marL="533400" indent="-533400">
              <a:buFontTx/>
              <a:buNone/>
            </a:pPr>
            <a:endParaRPr lang="sl-SI" altLang="sl-SI" sz="2800" dirty="0">
              <a:solidFill>
                <a:srgbClr val="0070C0"/>
              </a:solidFill>
            </a:endParaRPr>
          </a:p>
          <a:p>
            <a:pPr marL="914400" lvl="1" indent="-457200"/>
            <a:r>
              <a:rPr lang="sl-SI" altLang="sl-SI" sz="2400" dirty="0"/>
              <a:t>1. branje</a:t>
            </a:r>
          </a:p>
          <a:p>
            <a:pPr marL="1295400" lvl="2" indent="-381000"/>
            <a:r>
              <a:rPr lang="sl-SI" altLang="sl-SI" sz="2000" dirty="0"/>
              <a:t>osnutek predpisa</a:t>
            </a:r>
          </a:p>
          <a:p>
            <a:pPr marL="914400" lvl="1" indent="-457200"/>
            <a:r>
              <a:rPr lang="sl-SI" altLang="sl-SI" sz="2400" dirty="0"/>
              <a:t>2. branje</a:t>
            </a:r>
          </a:p>
          <a:p>
            <a:pPr marL="1295400" lvl="2" indent="-381000"/>
            <a:r>
              <a:rPr lang="sl-SI" altLang="sl-SI" sz="2000" dirty="0"/>
              <a:t>predlog predpisa</a:t>
            </a:r>
          </a:p>
          <a:p>
            <a:pPr marL="1295400" lvl="2" indent="-381000"/>
            <a:r>
              <a:rPr lang="sl-SI" altLang="sl-SI" sz="2000" dirty="0"/>
              <a:t>amandmaji </a:t>
            </a:r>
          </a:p>
          <a:p>
            <a:pPr marL="533400" indent="-533400"/>
            <a:endParaRPr lang="en-US" altLang="sl-SI" sz="2800" dirty="0"/>
          </a:p>
        </p:txBody>
      </p:sp>
    </p:spTree>
    <p:extLst>
      <p:ext uri="{BB962C8B-B14F-4D97-AF65-F5344CB8AC3E}">
        <p14:creationId xmlns:p14="http://schemas.microsoft.com/office/powerpoint/2010/main" val="437116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slov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8197850" cy="792088"/>
          </a:xfrm>
        </p:spPr>
        <p:txBody>
          <a:bodyPr/>
          <a:lstStyle/>
          <a:p>
            <a:r>
              <a:rPr lang="sl-SI" altLang="sl-SI" sz="3600">
                <a:latin typeface="Times New Roman" panose="02020603050405020304" pitchFamily="18" charset="0"/>
                <a:cs typeface="Times New Roman" panose="02020603050405020304" pitchFamily="18" charset="0"/>
              </a:rPr>
              <a:t>NAJPOGOSTEJŠE NAPAKE (vsebina) </a:t>
            </a:r>
            <a:endParaRPr lang="en-US" altLang="sl-SI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3" name="Označba mesta vsebine 2"/>
          <p:cNvSpPr>
            <a:spLocks noGrp="1"/>
          </p:cNvSpPr>
          <p:nvPr>
            <p:ph idx="1"/>
          </p:nvPr>
        </p:nvSpPr>
        <p:spPr>
          <a:xfrm>
            <a:off x="614363" y="1556792"/>
            <a:ext cx="8199437" cy="4613821"/>
          </a:xfrm>
        </p:spPr>
        <p:txBody>
          <a:bodyPr/>
          <a:lstStyle/>
          <a:p>
            <a:r>
              <a:rPr lang="sl-SI" alt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ločitev procesa </a:t>
            </a:r>
            <a:r>
              <a:rPr lang="sl-SI" altLang="sl-SI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priprave</a:t>
            </a:r>
            <a:r>
              <a:rPr lang="sl-SI" alt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predpisa in </a:t>
            </a:r>
            <a:r>
              <a:rPr lang="sl-SI" altLang="sl-SI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postopka sprejemanja </a:t>
            </a:r>
            <a:r>
              <a:rPr lang="sl-SI" alt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predpisa</a:t>
            </a:r>
          </a:p>
          <a:p>
            <a:r>
              <a:rPr lang="sl-SI" altLang="sl-SI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javna razprava </a:t>
            </a:r>
            <a:r>
              <a:rPr lang="sl-SI" altLang="sl-SI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 nujno enako </a:t>
            </a:r>
            <a:r>
              <a:rPr lang="sl-SI" altLang="sl-SI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sodelovanje prebivalcev pri pripravi predpisov</a:t>
            </a:r>
          </a:p>
          <a:p>
            <a:pPr lvl="1"/>
            <a:r>
              <a:rPr lang="sl-SI" altLang="sl-SI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obvezna sestavina predloga</a:t>
            </a:r>
            <a:r>
              <a:rPr lang="sl-SI" alt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splošnega akta = poročilo o sodelovanju javnosti</a:t>
            </a:r>
          </a:p>
          <a:p>
            <a:endParaRPr lang="sl-SI" altLang="sl-S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l-SI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snemanje sej in javno prenašanje sej</a:t>
            </a:r>
          </a:p>
          <a:p>
            <a:r>
              <a:rPr lang="sl-SI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nepooblaščeno snemanje sej</a:t>
            </a:r>
          </a:p>
          <a:p>
            <a:r>
              <a:rPr lang="sl-SI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dopisne seje, </a:t>
            </a:r>
            <a:r>
              <a:rPr lang="en-US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SKYPE, FACEBOOK</a:t>
            </a:r>
          </a:p>
          <a:p>
            <a:r>
              <a:rPr lang="sl-SI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javnost delovanja organov in odprte seje</a:t>
            </a:r>
          </a:p>
          <a:p>
            <a:r>
              <a:rPr lang="sl-SI" altLang="sl-S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hramba avdio in video gradiva</a:t>
            </a:r>
          </a:p>
          <a:p>
            <a:pPr marL="0" indent="0">
              <a:buNone/>
            </a:pPr>
            <a:endParaRPr lang="en-US" altLang="sl-SI" dirty="0"/>
          </a:p>
        </p:txBody>
      </p:sp>
    </p:spTree>
    <p:extLst>
      <p:ext uri="{BB962C8B-B14F-4D97-AF65-F5344CB8AC3E}">
        <p14:creationId xmlns:p14="http://schemas.microsoft.com/office/powerpoint/2010/main" val="3272918347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Ang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AVTAR_zakonodajna sled_7.6.2017" id="{B27DB21C-D74D-4DB7-8725-CA1F52BD393F}" vid="{9E4E36E1-4168-4B9A-B703-5AEA3A5C1770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LAVTAR_zakonodajna sled_7.6.2017</Template>
  <TotalTime>23</TotalTime>
  <Words>710</Words>
  <Application>Microsoft Office PowerPoint</Application>
  <PresentationFormat>Diaprojekcija na zaslonu (4:3)</PresentationFormat>
  <Paragraphs>104</Paragraphs>
  <Slides>10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6" baseType="lpstr">
      <vt:lpstr>Arial</vt:lpstr>
      <vt:lpstr>Calibri</vt:lpstr>
      <vt:lpstr>Republika</vt:lpstr>
      <vt:lpstr>Times New Roman</vt:lpstr>
      <vt:lpstr>Wingdings</vt:lpstr>
      <vt:lpstr>MJU_ppt_Ang</vt:lpstr>
      <vt:lpstr>PowerPointova predstavitev</vt:lpstr>
      <vt:lpstr>Vrste nadzora</vt:lpstr>
      <vt:lpstr>STROKOVNO SVETOVANJE MJU</vt:lpstr>
      <vt:lpstr>NADZOR OBČINSKIH PREDPISOV  z vidika sistemskih predpisov</vt:lpstr>
      <vt:lpstr>NADZOR OBČINSKIH PREDPISOV z vidika ‚sekundarnih‘ predpisov</vt:lpstr>
      <vt:lpstr>NAJPOGOSTEJŠE NAPAKE (oblika) </vt:lpstr>
      <vt:lpstr>OBRAVNAVA, SPREJEM IN OBJAVA SPLOŠNIH AKTOV OBČINE </vt:lpstr>
      <vt:lpstr>POSTOPEK SPREJEMANJA SPLOŠNIH AKTOV OBČINE</vt:lpstr>
      <vt:lpstr>NAJPOGOSTEJŠE NAPAKE (vsebina) 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Roman Lavtar</dc:creator>
  <cp:lastModifiedBy>Jurij Mezek</cp:lastModifiedBy>
  <cp:revision>6</cp:revision>
  <cp:lastPrinted>2017-05-19T12:41:55Z</cp:lastPrinted>
  <dcterms:created xsi:type="dcterms:W3CDTF">2017-05-22T10:03:46Z</dcterms:created>
  <dcterms:modified xsi:type="dcterms:W3CDTF">2017-10-26T06:04:05Z</dcterms:modified>
</cp:coreProperties>
</file>