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1" r:id="rId5"/>
    <p:sldId id="273" r:id="rId6"/>
    <p:sldId id="272" r:id="rId7"/>
    <p:sldId id="274"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98" autoAdjust="0"/>
  </p:normalViewPr>
  <p:slideViewPr>
    <p:cSldViewPr>
      <p:cViewPr varScale="1">
        <p:scale>
          <a:sx n="87" d="100"/>
          <a:sy n="87" d="100"/>
        </p:scale>
        <p:origin x="9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B0E66317-48CE-4D21-996F-B58051448C8C}" type="slidenum">
              <a:rPr lang="sl-SI" altLang="sl-SI"/>
              <a:pPr/>
              <a:t>‹#›</a:t>
            </a:fld>
            <a:endParaRPr lang="sl-SI" altLang="sl-SI"/>
          </a:p>
        </p:txBody>
      </p:sp>
    </p:spTree>
    <p:extLst>
      <p:ext uri="{BB962C8B-B14F-4D97-AF65-F5344CB8AC3E}">
        <p14:creationId xmlns:p14="http://schemas.microsoft.com/office/powerpoint/2010/main" val="73898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navpičnega besedila 2"/>
          <p:cNvSpPr>
            <a:spLocks noGrp="1"/>
          </p:cNvSpPr>
          <p:nvPr>
            <p:ph type="body" orient="vert" idx="1"/>
          </p:nvPr>
        </p:nvSpPr>
        <p:spPr>
          <a:xfrm>
            <a:off x="628650" y="1825625"/>
            <a:ext cx="7886700" cy="4351338"/>
          </a:xfrm>
          <a:prstGeom prst="rect">
            <a:avLst/>
          </a:prstGeo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87C7C26D-43FD-4071-926F-13FD8301549A}" type="slidenum">
              <a:rPr lang="sl-SI" altLang="sl-SI"/>
              <a:pPr/>
              <a:t>‹#›</a:t>
            </a:fld>
            <a:endParaRPr lang="sl-SI" altLang="sl-SI"/>
          </a:p>
        </p:txBody>
      </p:sp>
    </p:spTree>
    <p:extLst>
      <p:ext uri="{BB962C8B-B14F-4D97-AF65-F5344CB8AC3E}">
        <p14:creationId xmlns:p14="http://schemas.microsoft.com/office/powerpoint/2010/main" val="3667078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43675" y="365125"/>
            <a:ext cx="1971675" cy="5811838"/>
          </a:xfrm>
          <a:prstGeom prst="rect">
            <a:avLst/>
          </a:prstGeo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628650" y="365125"/>
            <a:ext cx="5762625" cy="5811838"/>
          </a:xfrm>
          <a:prstGeom prst="rect">
            <a:avLst/>
          </a:prstGeo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F7A70ABF-9ACB-4549-9C7E-318B64D464B3}" type="slidenum">
              <a:rPr lang="sl-SI" altLang="sl-SI"/>
              <a:pPr/>
              <a:t>‹#›</a:t>
            </a:fld>
            <a:endParaRPr lang="sl-SI" altLang="sl-SI"/>
          </a:p>
        </p:txBody>
      </p:sp>
    </p:spTree>
    <p:extLst>
      <p:ext uri="{BB962C8B-B14F-4D97-AF65-F5344CB8AC3E}">
        <p14:creationId xmlns:p14="http://schemas.microsoft.com/office/powerpoint/2010/main" val="105204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vsebine 2"/>
          <p:cNvSpPr>
            <a:spLocks noGrp="1"/>
          </p:cNvSpPr>
          <p:nvPr>
            <p:ph idx="1"/>
          </p:nvPr>
        </p:nvSpPr>
        <p:spPr>
          <a:xfrm>
            <a:off x="628650" y="1825625"/>
            <a:ext cx="788670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3752953D-E2B9-48A9-81FC-C01C6C1B1098}" type="slidenum">
              <a:rPr lang="sl-SI" altLang="sl-SI"/>
              <a:pPr/>
              <a:t>‹#›</a:t>
            </a:fld>
            <a:endParaRPr lang="sl-SI" altLang="sl-SI"/>
          </a:p>
        </p:txBody>
      </p:sp>
    </p:spTree>
    <p:extLst>
      <p:ext uri="{BB962C8B-B14F-4D97-AF65-F5344CB8AC3E}">
        <p14:creationId xmlns:p14="http://schemas.microsoft.com/office/powerpoint/2010/main" val="615915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8"/>
            <a:ext cx="7886700" cy="2852737"/>
          </a:xfrm>
          <a:prstGeom prst="rect">
            <a:avLst/>
          </a:prstGeo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a:t>Uredite sloge besedila matrice</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A012005A-DB6B-4103-AF69-B44BDBDD76CB}" type="slidenum">
              <a:rPr lang="sl-SI" altLang="sl-SI"/>
              <a:pPr/>
              <a:t>‹#›</a:t>
            </a:fld>
            <a:endParaRPr lang="sl-SI" altLang="sl-SI"/>
          </a:p>
        </p:txBody>
      </p:sp>
    </p:spTree>
    <p:extLst>
      <p:ext uri="{BB962C8B-B14F-4D97-AF65-F5344CB8AC3E}">
        <p14:creationId xmlns:p14="http://schemas.microsoft.com/office/powerpoint/2010/main" val="345596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vsebine 2"/>
          <p:cNvSpPr>
            <a:spLocks noGrp="1"/>
          </p:cNvSpPr>
          <p:nvPr>
            <p:ph sz="half" idx="1"/>
          </p:nvPr>
        </p:nvSpPr>
        <p:spPr>
          <a:xfrm>
            <a:off x="628650" y="1825625"/>
            <a:ext cx="386715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825625"/>
            <a:ext cx="386715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B1176B0A-F9CA-4A6C-8433-235773FEB231}" type="slidenum">
              <a:rPr lang="sl-SI" altLang="sl-SI"/>
              <a:pPr/>
              <a:t>‹#›</a:t>
            </a:fld>
            <a:endParaRPr lang="sl-SI" altLang="sl-SI"/>
          </a:p>
        </p:txBody>
      </p:sp>
    </p:spTree>
    <p:extLst>
      <p:ext uri="{BB962C8B-B14F-4D97-AF65-F5344CB8AC3E}">
        <p14:creationId xmlns:p14="http://schemas.microsoft.com/office/powerpoint/2010/main" val="191646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30238" y="365125"/>
            <a:ext cx="7886700" cy="1325563"/>
          </a:xfrm>
          <a:prstGeom prst="rect">
            <a:avLst/>
          </a:prstGeom>
        </p:spPr>
        <p:txBody>
          <a:bodyPr/>
          <a:lstStyle/>
          <a:p>
            <a:r>
              <a:rPr lang="sl-SI"/>
              <a:t>Uredite slog naslova matrice</a:t>
            </a:r>
          </a:p>
        </p:txBody>
      </p:sp>
      <p:sp>
        <p:nvSpPr>
          <p:cNvPr id="3" name="Označba mesta besedila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630238" y="2505075"/>
            <a:ext cx="3868737" cy="368458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4629150" y="2505075"/>
            <a:ext cx="3887788" cy="368458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lvl1pPr>
              <a:defRPr/>
            </a:lvl1pPr>
          </a:lstStyle>
          <a:p>
            <a:endParaRPr lang="sl-SI" altLang="sl-SI"/>
          </a:p>
        </p:txBody>
      </p:sp>
      <p:sp>
        <p:nvSpPr>
          <p:cNvPr id="8" name="Označba mesta noge 7"/>
          <p:cNvSpPr>
            <a:spLocks noGrp="1"/>
          </p:cNvSpPr>
          <p:nvPr>
            <p:ph type="ftr" sz="quarter" idx="11"/>
          </p:nvPr>
        </p:nvSpPr>
        <p:spPr/>
        <p:txBody>
          <a:bodyPr/>
          <a:lstStyle>
            <a:lvl1pPr>
              <a:defRPr/>
            </a:lvl1pPr>
          </a:lstStyle>
          <a:p>
            <a:endParaRPr lang="sl-SI" altLang="sl-SI"/>
          </a:p>
        </p:txBody>
      </p:sp>
      <p:sp>
        <p:nvSpPr>
          <p:cNvPr id="9" name="Označba mesta številke diapozitiva 8"/>
          <p:cNvSpPr>
            <a:spLocks noGrp="1"/>
          </p:cNvSpPr>
          <p:nvPr>
            <p:ph type="sldNum" sz="quarter" idx="12"/>
          </p:nvPr>
        </p:nvSpPr>
        <p:spPr/>
        <p:txBody>
          <a:bodyPr/>
          <a:lstStyle>
            <a:lvl1pPr>
              <a:defRPr/>
            </a:lvl1pPr>
          </a:lstStyle>
          <a:p>
            <a:fld id="{765527F5-519F-4F4D-A005-2851A98DA143}" type="slidenum">
              <a:rPr lang="sl-SI" altLang="sl-SI"/>
              <a:pPr/>
              <a:t>‹#›</a:t>
            </a:fld>
            <a:endParaRPr lang="sl-SI" altLang="sl-SI"/>
          </a:p>
        </p:txBody>
      </p:sp>
    </p:spTree>
    <p:extLst>
      <p:ext uri="{BB962C8B-B14F-4D97-AF65-F5344CB8AC3E}">
        <p14:creationId xmlns:p14="http://schemas.microsoft.com/office/powerpoint/2010/main" val="247074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datuma 2"/>
          <p:cNvSpPr>
            <a:spLocks noGrp="1"/>
          </p:cNvSpPr>
          <p:nvPr>
            <p:ph type="dt" sz="half" idx="10"/>
          </p:nvPr>
        </p:nvSpPr>
        <p:spPr/>
        <p:txBody>
          <a:bodyPr/>
          <a:lstStyle>
            <a:lvl1pPr>
              <a:defRPr/>
            </a:lvl1pPr>
          </a:lstStyle>
          <a:p>
            <a:endParaRPr lang="sl-SI" altLang="sl-SI"/>
          </a:p>
        </p:txBody>
      </p:sp>
      <p:sp>
        <p:nvSpPr>
          <p:cNvPr id="4" name="Označba mesta noge 3"/>
          <p:cNvSpPr>
            <a:spLocks noGrp="1"/>
          </p:cNvSpPr>
          <p:nvPr>
            <p:ph type="ftr" sz="quarter" idx="11"/>
          </p:nvPr>
        </p:nvSpPr>
        <p:spPr/>
        <p:txBody>
          <a:bodyPr/>
          <a:lstStyle>
            <a:lvl1pPr>
              <a:defRPr/>
            </a:lvl1pPr>
          </a:lstStyle>
          <a:p>
            <a:endParaRPr lang="sl-SI" altLang="sl-SI"/>
          </a:p>
        </p:txBody>
      </p:sp>
      <p:sp>
        <p:nvSpPr>
          <p:cNvPr id="5" name="Označba mesta številke diapozitiva 4"/>
          <p:cNvSpPr>
            <a:spLocks noGrp="1"/>
          </p:cNvSpPr>
          <p:nvPr>
            <p:ph type="sldNum" sz="quarter" idx="12"/>
          </p:nvPr>
        </p:nvSpPr>
        <p:spPr/>
        <p:txBody>
          <a:bodyPr/>
          <a:lstStyle>
            <a:lvl1pPr>
              <a:defRPr/>
            </a:lvl1pPr>
          </a:lstStyle>
          <a:p>
            <a:fld id="{3B6F1F28-2F0E-4A44-A75D-10A6F223F85A}" type="slidenum">
              <a:rPr lang="sl-SI" altLang="sl-SI"/>
              <a:pPr/>
              <a:t>‹#›</a:t>
            </a:fld>
            <a:endParaRPr lang="sl-SI" altLang="sl-SI"/>
          </a:p>
        </p:txBody>
      </p:sp>
    </p:spTree>
    <p:extLst>
      <p:ext uri="{BB962C8B-B14F-4D97-AF65-F5344CB8AC3E}">
        <p14:creationId xmlns:p14="http://schemas.microsoft.com/office/powerpoint/2010/main" val="86643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lvl1pPr>
              <a:defRPr/>
            </a:lvl1pPr>
          </a:lstStyle>
          <a:p>
            <a:endParaRPr lang="sl-SI" altLang="sl-SI"/>
          </a:p>
        </p:txBody>
      </p:sp>
      <p:sp>
        <p:nvSpPr>
          <p:cNvPr id="3" name="Označba mesta noge 2"/>
          <p:cNvSpPr>
            <a:spLocks noGrp="1"/>
          </p:cNvSpPr>
          <p:nvPr>
            <p:ph type="ftr" sz="quarter" idx="11"/>
          </p:nvPr>
        </p:nvSpPr>
        <p:spPr/>
        <p:txBody>
          <a:bodyPr/>
          <a:lstStyle>
            <a:lvl1pPr>
              <a:defRPr/>
            </a:lvl1pPr>
          </a:lstStyle>
          <a:p>
            <a:endParaRPr lang="sl-SI" altLang="sl-SI"/>
          </a:p>
        </p:txBody>
      </p:sp>
      <p:sp>
        <p:nvSpPr>
          <p:cNvPr id="4" name="Označba mesta številke diapozitiva 3"/>
          <p:cNvSpPr>
            <a:spLocks noGrp="1"/>
          </p:cNvSpPr>
          <p:nvPr>
            <p:ph type="sldNum" sz="quarter" idx="12"/>
          </p:nvPr>
        </p:nvSpPr>
        <p:spPr/>
        <p:txBody>
          <a:bodyPr/>
          <a:lstStyle>
            <a:lvl1pPr>
              <a:defRPr/>
            </a:lvl1pPr>
          </a:lstStyle>
          <a:p>
            <a:fld id="{1E1F02C1-61BC-4DCF-9DEB-7FC737A1C0DB}" type="slidenum">
              <a:rPr lang="sl-SI" altLang="sl-SI"/>
              <a:pPr/>
              <a:t>‹#›</a:t>
            </a:fld>
            <a:endParaRPr lang="sl-SI" altLang="sl-SI"/>
          </a:p>
        </p:txBody>
      </p:sp>
    </p:spTree>
    <p:extLst>
      <p:ext uri="{BB962C8B-B14F-4D97-AF65-F5344CB8AC3E}">
        <p14:creationId xmlns:p14="http://schemas.microsoft.com/office/powerpoint/2010/main" val="3519328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a:prstGeom prst="rect">
            <a:avLst/>
          </a:prstGeo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F9BC8FBD-123C-4A30-A174-289F95823AAF}" type="slidenum">
              <a:rPr lang="sl-SI" altLang="sl-SI"/>
              <a:pPr/>
              <a:t>‹#›</a:t>
            </a:fld>
            <a:endParaRPr lang="sl-SI" altLang="sl-SI"/>
          </a:p>
        </p:txBody>
      </p:sp>
    </p:spTree>
    <p:extLst>
      <p:ext uri="{BB962C8B-B14F-4D97-AF65-F5344CB8AC3E}">
        <p14:creationId xmlns:p14="http://schemas.microsoft.com/office/powerpoint/2010/main" val="57488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a:prstGeom prst="rect">
            <a:avLst/>
          </a:prstGeo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p>
        </p:txBody>
      </p:sp>
      <p:sp>
        <p:nvSpPr>
          <p:cNvPr id="4" name="Označba mesta besedila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B81A6C3E-D547-4404-B76B-19090D508869}" type="slidenum">
              <a:rPr lang="sl-SI" altLang="sl-SI"/>
              <a:pPr/>
              <a:t>‹#›</a:t>
            </a:fld>
            <a:endParaRPr lang="sl-SI" altLang="sl-SI"/>
          </a:p>
        </p:txBody>
      </p:sp>
    </p:spTree>
    <p:extLst>
      <p:ext uri="{BB962C8B-B14F-4D97-AF65-F5344CB8AC3E}">
        <p14:creationId xmlns:p14="http://schemas.microsoft.com/office/powerpoint/2010/main" val="220879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sl-SI" alt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sl-SI" alt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658CFFF-E7F8-47BE-8FC9-71DA3F12F773}" type="slidenum">
              <a:rPr lang="sl-SI" altLang="sl-SI"/>
              <a:pPr/>
              <a:t>‹#›</a:t>
            </a:fld>
            <a:endParaRPr lang="sl-SI" altLang="sl-SI"/>
          </a:p>
        </p:txBody>
      </p:sp>
      <p:sp>
        <p:nvSpPr>
          <p:cNvPr id="8" name="TextBox 7"/>
          <p:cNvSpPr txBox="1"/>
          <p:nvPr/>
        </p:nvSpPr>
        <p:spPr>
          <a:xfrm>
            <a:off x="962025" y="708025"/>
            <a:ext cx="1936750" cy="212725"/>
          </a:xfrm>
          <a:prstGeom prst="rect">
            <a:avLst/>
          </a:prstGeom>
          <a:noFill/>
        </p:spPr>
        <p:txBody>
          <a:bodyPr lIns="0" tIns="0" rIns="0" bIns="0">
            <a:spAutoFit/>
          </a:bodyPr>
          <a:lstStyle>
            <a:lvl1pPr defTabSz="457200">
              <a:defRPr>
                <a:solidFill>
                  <a:schemeClr val="tx1"/>
                </a:solidFill>
                <a:latin typeface="Arial" panose="020B0604020202020204" pitchFamily="34" charset="0"/>
              </a:defRPr>
            </a:lvl1pPr>
            <a:lvl2pPr marL="742950" indent="-285750" defTabSz="457200">
              <a:defRPr>
                <a:solidFill>
                  <a:schemeClr val="tx1"/>
                </a:solidFill>
                <a:latin typeface="Arial" panose="020B0604020202020204" pitchFamily="34" charset="0"/>
              </a:defRPr>
            </a:lvl2pPr>
            <a:lvl3pPr marL="1143000" indent="-228600" defTabSz="457200">
              <a:defRPr>
                <a:solidFill>
                  <a:schemeClr val="tx1"/>
                </a:solidFill>
                <a:latin typeface="Arial" panose="020B0604020202020204" pitchFamily="34" charset="0"/>
              </a:defRPr>
            </a:lvl3pPr>
            <a:lvl4pPr marL="1600200" indent="-228600" defTabSz="457200">
              <a:defRPr>
                <a:solidFill>
                  <a:schemeClr val="tx1"/>
                </a:solidFill>
                <a:latin typeface="Arial" panose="020B0604020202020204" pitchFamily="34" charset="0"/>
              </a:defRPr>
            </a:lvl4pPr>
            <a:lvl5pPr marL="2057400" indent="-228600" defTabSz="4572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nSpc>
                <a:spcPts val="838"/>
              </a:lnSpc>
            </a:pPr>
            <a:r>
              <a:rPr lang="sl-SI" altLang="sl-SI" sz="700">
                <a:solidFill>
                  <a:schemeClr val="tx2"/>
                </a:solidFill>
                <a:latin typeface="Republika" panose="02000506040000020004" pitchFamily="2" charset="-18"/>
              </a:rPr>
              <a:t>REPUBLIKA SLOVENIJA</a:t>
            </a:r>
            <a:endParaRPr lang="en-US" altLang="sl-SI" sz="700">
              <a:solidFill>
                <a:schemeClr val="tx2"/>
              </a:solidFill>
              <a:latin typeface="Republika" panose="02000506040000020004" pitchFamily="2" charset="-18"/>
            </a:endParaRPr>
          </a:p>
          <a:p>
            <a:pPr>
              <a:lnSpc>
                <a:spcPts val="838"/>
              </a:lnSpc>
            </a:pPr>
            <a:r>
              <a:rPr lang="sl-SI" altLang="sl-SI" sz="700" b="1">
                <a:solidFill>
                  <a:schemeClr val="tx2"/>
                </a:solidFill>
                <a:latin typeface="Republika" panose="02000506040000020004" pitchFamily="2" charset="-18"/>
              </a:rPr>
              <a:t>MINISTRSTVO ZA JAVNO UPRAVO</a:t>
            </a:r>
            <a:endParaRPr lang="en-US" altLang="sl-SI" sz="700" b="1">
              <a:solidFill>
                <a:schemeClr val="tx2"/>
              </a:solidFill>
              <a:latin typeface="Republika" panose="02000506040000020004" pitchFamily="2" charset="-18"/>
            </a:endParaRPr>
          </a:p>
        </p:txBody>
      </p:sp>
      <p:pic>
        <p:nvPicPr>
          <p:cNvPr id="1032" name="Picture 8" descr="grb moder za 10 pt.wmf"/>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solvinfo.si/Zakoni/Besedilo.aspx?SOPI=Z03384GT#C10" TargetMode="External"/><Relationship Id="rId2" Type="http://schemas.openxmlformats.org/officeDocument/2006/relationships/hyperlink" Target="https://www.insolvinfo.si/Objava/Besedilo.aspx?Sopi=0152%20%20%20%20%20%20%20%20%20%20%20%20%20%202015122400|RS-102|13128|4086|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bwMode="auto">
          <a:xfrm>
            <a:off x="1115616" y="980729"/>
            <a:ext cx="7200800" cy="648071"/>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sl-SI" altLang="sl-SI" sz="1600" dirty="0">
                <a:solidFill>
                  <a:schemeClr val="bg2"/>
                </a:solidFill>
              </a:rPr>
              <a:t>Priprava občinskih predpisov – transparentnost in zakonodajna sled</a:t>
            </a:r>
          </a:p>
        </p:txBody>
      </p:sp>
      <p:sp>
        <p:nvSpPr>
          <p:cNvPr id="3077" name="Rectangle 5"/>
          <p:cNvSpPr>
            <a:spLocks noGrp="1" noChangeArrowheads="1"/>
          </p:cNvSpPr>
          <p:nvPr>
            <p:ph idx="1"/>
          </p:nvPr>
        </p:nvSpPr>
        <p:spPr bwMode="auto">
          <a:xfrm>
            <a:off x="899592" y="1700808"/>
            <a:ext cx="7283971" cy="4176117"/>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indent="0" algn="ctr">
              <a:buNone/>
            </a:pPr>
            <a:endParaRPr lang="sl-SI" altLang="sl-SI" sz="2400" dirty="0">
              <a:solidFill>
                <a:schemeClr val="bg2"/>
              </a:solidFill>
            </a:endParaRPr>
          </a:p>
          <a:p>
            <a:pPr marL="0" indent="0" algn="ctr">
              <a:buNone/>
            </a:pPr>
            <a:endParaRPr lang="sl-SI" altLang="sl-SI" sz="2400" dirty="0">
              <a:solidFill>
                <a:schemeClr val="bg2"/>
              </a:solidFill>
            </a:endParaRPr>
          </a:p>
          <a:p>
            <a:pPr marL="0" indent="0" algn="ctr">
              <a:buNone/>
            </a:pPr>
            <a:r>
              <a:rPr lang="sl-SI" altLang="sl-SI" sz="2400" dirty="0">
                <a:solidFill>
                  <a:schemeClr val="bg2"/>
                </a:solidFill>
              </a:rPr>
              <a:t>Priporočila občinam za zagotavljanje </a:t>
            </a:r>
          </a:p>
          <a:p>
            <a:pPr marL="0" indent="0" algn="ctr">
              <a:buNone/>
            </a:pPr>
            <a:r>
              <a:rPr lang="sl-SI" altLang="sl-SI" sz="2400" dirty="0">
                <a:solidFill>
                  <a:schemeClr val="bg2"/>
                </a:solidFill>
              </a:rPr>
              <a:t>„zakonodajne sledi na lokalni ravni“</a:t>
            </a:r>
          </a:p>
          <a:p>
            <a:pPr marL="0" indent="0">
              <a:buNone/>
            </a:pPr>
            <a:endParaRPr lang="sl-SI" altLang="sl-SI" sz="2000" dirty="0">
              <a:solidFill>
                <a:schemeClr val="bg2"/>
              </a:solidFill>
            </a:endParaRPr>
          </a:p>
          <a:p>
            <a:pPr marL="0" indent="0" algn="just">
              <a:buNone/>
            </a:pPr>
            <a:endParaRPr lang="sl-SI" altLang="sl-SI" sz="2000" dirty="0">
              <a:solidFill>
                <a:schemeClr val="bg2"/>
              </a:solidFill>
            </a:endParaRPr>
          </a:p>
          <a:p>
            <a:pPr marL="0" indent="0" algn="just">
              <a:buNone/>
            </a:pPr>
            <a:endParaRPr lang="sl-SI" altLang="sl-SI" sz="2000" dirty="0">
              <a:solidFill>
                <a:schemeClr val="bg2"/>
              </a:solidFill>
            </a:endParaRPr>
          </a:p>
          <a:p>
            <a:pPr marL="0" indent="0" algn="just">
              <a:buNone/>
            </a:pPr>
            <a:endParaRPr lang="sl-SI" altLang="sl-SI" sz="2000" dirty="0">
              <a:solidFill>
                <a:schemeClr val="bg2"/>
              </a:solidFill>
            </a:endParaRPr>
          </a:p>
          <a:p>
            <a:pPr marL="0" indent="0" algn="just">
              <a:buNone/>
            </a:pPr>
            <a:r>
              <a:rPr lang="sl-SI" altLang="sl-SI" sz="2000" dirty="0">
                <a:solidFill>
                  <a:schemeClr val="bg2"/>
                </a:solidFill>
              </a:rPr>
              <a:t>				mag. Jurij Mezek</a:t>
            </a:r>
          </a:p>
          <a:p>
            <a:pPr marL="0" indent="0" algn="just">
              <a:buNone/>
            </a:pPr>
            <a:r>
              <a:rPr lang="sl-SI" altLang="sl-SI" sz="2000" dirty="0">
                <a:solidFill>
                  <a:schemeClr val="bg2"/>
                </a:solidFill>
              </a:rPr>
              <a:t>			Služba za lokalno samoupravo</a:t>
            </a:r>
          </a:p>
          <a:p>
            <a:pPr marL="0" indent="0" algn="just">
              <a:buNone/>
            </a:pPr>
            <a:endParaRPr lang="sl-SI" altLang="sl-SI" sz="2000" dirty="0">
              <a:solidFill>
                <a:schemeClr val="bg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lgn="ctr">
              <a:buNone/>
            </a:pPr>
            <a:r>
              <a:rPr lang="sl-SI" sz="1050" b="1" dirty="0"/>
              <a:t>POSVETOVANJE Z JAVNOSTJO – EVIDENTIRANJE PODATKOV</a:t>
            </a:r>
          </a:p>
          <a:p>
            <a:pPr marL="0" indent="0">
              <a:buNone/>
            </a:pPr>
            <a:endParaRPr lang="sl-SI" sz="1050" dirty="0"/>
          </a:p>
          <a:p>
            <a:pPr marL="0" indent="0" algn="just">
              <a:buNone/>
            </a:pPr>
            <a:r>
              <a:rPr lang="sl-SI" sz="1050" dirty="0"/>
              <a:t>Za vsak predpis, ki ga je občina načrtovala v letnem planu, je pomembno, da poskrbi za evidentiranje naslednjih podatkov, ki nam bodo koristili pri vodenju postopka in pripravi končnih poročil o izvedenem postopku</a:t>
            </a:r>
          </a:p>
          <a:p>
            <a:pPr marL="0" indent="0" algn="just">
              <a:buNone/>
            </a:pPr>
            <a:endParaRPr lang="sl-SI" sz="1050" dirty="0"/>
          </a:p>
          <a:p>
            <a:pPr marL="0" indent="0" algn="just">
              <a:buNone/>
            </a:pPr>
            <a:r>
              <a:rPr lang="sl-SI" sz="1050" dirty="0"/>
              <a:t>Obrazec 2 Posvetovanje z zainteresirano javnostjo</a:t>
            </a:r>
          </a:p>
          <a:p>
            <a:pPr marL="0" indent="0" algn="just">
              <a:buNone/>
            </a:pPr>
            <a:r>
              <a:rPr lang="sl-SI" sz="1050" dirty="0"/>
              <a:t>                  Ime (naslov) predpisa _______________</a:t>
            </a:r>
          </a:p>
          <a:p>
            <a:pPr marL="0" indent="0" algn="just">
              <a:buNone/>
            </a:pPr>
            <a:endParaRPr lang="sl-SI" sz="1050" dirty="0"/>
          </a:p>
          <a:p>
            <a:pPr marL="0" indent="0" algn="just">
              <a:buNone/>
            </a:pPr>
            <a:r>
              <a:rPr lang="sl-SI" sz="1050" dirty="0"/>
              <a:t>Občina _________</a:t>
            </a:r>
          </a:p>
          <a:p>
            <a:pPr marL="0" indent="0">
              <a:buNone/>
            </a:pPr>
            <a:endParaRPr lang="sl-SI" sz="1050" dirty="0"/>
          </a:p>
          <a:p>
            <a:pPr marL="0" indent="0">
              <a:buNone/>
            </a:pPr>
            <a:endParaRPr lang="sl-SI" sz="1050" dirty="0"/>
          </a:p>
        </p:txBody>
      </p:sp>
      <p:graphicFrame>
        <p:nvGraphicFramePr>
          <p:cNvPr id="4" name="Tabela 3"/>
          <p:cNvGraphicFramePr>
            <a:graphicFrameLocks noGrp="1"/>
          </p:cNvGraphicFramePr>
          <p:nvPr>
            <p:extLst>
              <p:ext uri="{D42A27DB-BD31-4B8C-83A1-F6EECF244321}">
                <p14:modId xmlns:p14="http://schemas.microsoft.com/office/powerpoint/2010/main" val="3521000603"/>
              </p:ext>
            </p:extLst>
          </p:nvPr>
        </p:nvGraphicFramePr>
        <p:xfrm>
          <a:off x="1043608" y="4077072"/>
          <a:ext cx="6096000" cy="70104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447695250"/>
                    </a:ext>
                  </a:extLst>
                </a:gridCol>
                <a:gridCol w="1016000">
                  <a:extLst>
                    <a:ext uri="{9D8B030D-6E8A-4147-A177-3AD203B41FA5}">
                      <a16:colId xmlns:a16="http://schemas.microsoft.com/office/drawing/2014/main" val="2507228125"/>
                    </a:ext>
                  </a:extLst>
                </a:gridCol>
                <a:gridCol w="1016000">
                  <a:extLst>
                    <a:ext uri="{9D8B030D-6E8A-4147-A177-3AD203B41FA5}">
                      <a16:colId xmlns:a16="http://schemas.microsoft.com/office/drawing/2014/main" val="4250544846"/>
                    </a:ext>
                  </a:extLst>
                </a:gridCol>
                <a:gridCol w="1016000">
                  <a:extLst>
                    <a:ext uri="{9D8B030D-6E8A-4147-A177-3AD203B41FA5}">
                      <a16:colId xmlns:a16="http://schemas.microsoft.com/office/drawing/2014/main" val="4141746059"/>
                    </a:ext>
                  </a:extLst>
                </a:gridCol>
                <a:gridCol w="1016000">
                  <a:extLst>
                    <a:ext uri="{9D8B030D-6E8A-4147-A177-3AD203B41FA5}">
                      <a16:colId xmlns:a16="http://schemas.microsoft.com/office/drawing/2014/main" val="3315301543"/>
                    </a:ext>
                  </a:extLst>
                </a:gridCol>
                <a:gridCol w="1016000">
                  <a:extLst>
                    <a:ext uri="{9D8B030D-6E8A-4147-A177-3AD203B41FA5}">
                      <a16:colId xmlns:a16="http://schemas.microsoft.com/office/drawing/2014/main" val="2116462744"/>
                    </a:ext>
                  </a:extLst>
                </a:gridCol>
              </a:tblGrid>
              <a:tr h="370840">
                <a:tc>
                  <a:txBody>
                    <a:bodyPr/>
                    <a:lstStyle/>
                    <a:p>
                      <a:r>
                        <a:rPr lang="sl-SI" sz="1200" dirty="0" err="1"/>
                        <a:t>Zap</a:t>
                      </a:r>
                      <a:r>
                        <a:rPr lang="sl-SI" sz="1200" dirty="0"/>
                        <a:t>. številka</a:t>
                      </a:r>
                    </a:p>
                  </a:txBody>
                  <a:tcPr/>
                </a:tc>
                <a:tc>
                  <a:txBody>
                    <a:bodyPr/>
                    <a:lstStyle/>
                    <a:p>
                      <a:r>
                        <a:rPr lang="sl-SI" sz="1000" dirty="0"/>
                        <a:t>Člen, na katerega se mnenje nanaša</a:t>
                      </a:r>
                    </a:p>
                  </a:txBody>
                  <a:tcPr/>
                </a:tc>
                <a:tc>
                  <a:txBody>
                    <a:bodyPr/>
                    <a:lstStyle/>
                    <a:p>
                      <a:r>
                        <a:rPr lang="sl-SI" sz="1000" dirty="0"/>
                        <a:t>Besedilo mnenja</a:t>
                      </a:r>
                    </a:p>
                  </a:txBody>
                  <a:tcPr/>
                </a:tc>
                <a:tc>
                  <a:txBody>
                    <a:bodyPr/>
                    <a:lstStyle/>
                    <a:p>
                      <a:r>
                        <a:rPr lang="sl-SI" sz="1000" dirty="0"/>
                        <a:t>Razlog</a:t>
                      </a:r>
                      <a:r>
                        <a:rPr lang="sl-SI" sz="1000" baseline="0" dirty="0"/>
                        <a:t> za sprejem mnenja</a:t>
                      </a:r>
                      <a:endParaRPr lang="sl-SI" sz="1000" dirty="0"/>
                    </a:p>
                  </a:txBody>
                  <a:tcPr/>
                </a:tc>
                <a:tc>
                  <a:txBody>
                    <a:bodyPr/>
                    <a:lstStyle/>
                    <a:p>
                      <a:r>
                        <a:rPr lang="sl-SI" sz="1000" dirty="0"/>
                        <a:t>Razlog za zavrnitev mnenja</a:t>
                      </a:r>
                    </a:p>
                  </a:txBody>
                  <a:tcPr/>
                </a:tc>
                <a:tc>
                  <a:txBody>
                    <a:bodyPr/>
                    <a:lstStyle/>
                    <a:p>
                      <a:r>
                        <a:rPr lang="sl-SI" sz="1000" dirty="0">
                          <a:solidFill>
                            <a:srgbClr val="FF0000"/>
                          </a:solidFill>
                        </a:rPr>
                        <a:t>Podatki o predlagatelju</a:t>
                      </a:r>
                      <a:r>
                        <a:rPr lang="sl-SI" sz="1000" baseline="0" dirty="0">
                          <a:solidFill>
                            <a:srgbClr val="FF0000"/>
                          </a:solidFill>
                        </a:rPr>
                        <a:t> (ime)</a:t>
                      </a:r>
                      <a:endParaRPr lang="sl-SI" sz="1000" dirty="0">
                        <a:solidFill>
                          <a:srgbClr val="FF0000"/>
                        </a:solidFill>
                      </a:endParaRPr>
                    </a:p>
                  </a:txBody>
                  <a:tcPr/>
                </a:tc>
                <a:extLst>
                  <a:ext uri="{0D108BD9-81ED-4DB2-BD59-A6C34878D82A}">
                    <a16:rowId xmlns:a16="http://schemas.microsoft.com/office/drawing/2014/main" val="3998467667"/>
                  </a:ext>
                </a:extLst>
              </a:tr>
            </a:tbl>
          </a:graphicData>
        </a:graphic>
      </p:graphicFrame>
    </p:spTree>
    <p:extLst>
      <p:ext uri="{BB962C8B-B14F-4D97-AF65-F5344CB8AC3E}">
        <p14:creationId xmlns:p14="http://schemas.microsoft.com/office/powerpoint/2010/main" val="343091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lgn="ctr">
              <a:buNone/>
            </a:pPr>
            <a:r>
              <a:rPr lang="sl-SI" sz="1000" b="1" dirty="0"/>
              <a:t>Sodelovanje posameznika/občana, ki želi sodelovati v procesu priprave predpisa </a:t>
            </a:r>
          </a:p>
          <a:p>
            <a:pPr marL="0" indent="0">
              <a:buNone/>
            </a:pPr>
            <a:r>
              <a:rPr lang="sl-SI" sz="1000" dirty="0"/>
              <a:t>(POMEMBNO: izpolnjen obrazec se posreduje po elektronski pošti na e-naslov občine _________, najkasneje do______)</a:t>
            </a:r>
          </a:p>
          <a:p>
            <a:pPr marL="0" indent="0">
              <a:buNone/>
            </a:pPr>
            <a:endParaRPr lang="sl-SI" sz="1000" dirty="0"/>
          </a:p>
          <a:p>
            <a:pPr marL="0" indent="0">
              <a:buNone/>
            </a:pPr>
            <a:r>
              <a:rPr lang="sl-SI" sz="1000" dirty="0"/>
              <a:t>Obrazec 3</a:t>
            </a:r>
          </a:p>
          <a:p>
            <a:pPr marL="0" indent="0">
              <a:buNone/>
            </a:pPr>
            <a:r>
              <a:rPr lang="sl-SI" sz="1000" dirty="0"/>
              <a:t>Občina _________</a:t>
            </a:r>
          </a:p>
          <a:p>
            <a:pPr marL="0" indent="0">
              <a:buNone/>
            </a:pPr>
            <a:endParaRPr lang="sl-SI" sz="1000" dirty="0"/>
          </a:p>
          <a:p>
            <a:pPr marL="0" indent="0">
              <a:buNone/>
            </a:pPr>
            <a:endParaRPr lang="sl-SI" sz="1000" dirty="0"/>
          </a:p>
        </p:txBody>
      </p:sp>
      <p:graphicFrame>
        <p:nvGraphicFramePr>
          <p:cNvPr id="8" name="Tabela 7"/>
          <p:cNvGraphicFramePr>
            <a:graphicFrameLocks noGrp="1"/>
          </p:cNvGraphicFramePr>
          <p:nvPr>
            <p:extLst>
              <p:ext uri="{D42A27DB-BD31-4B8C-83A1-F6EECF244321}">
                <p14:modId xmlns:p14="http://schemas.microsoft.com/office/powerpoint/2010/main" val="76373126"/>
              </p:ext>
            </p:extLst>
          </p:nvPr>
        </p:nvGraphicFramePr>
        <p:xfrm>
          <a:off x="1115616" y="2780928"/>
          <a:ext cx="5544616" cy="2641600"/>
        </p:xfrm>
        <a:graphic>
          <a:graphicData uri="http://schemas.openxmlformats.org/drawingml/2006/table">
            <a:tbl>
              <a:tblPr firstRow="1" firstCol="1" bandRow="1">
                <a:tableStyleId>{5C22544A-7EE6-4342-B048-85BDC9FD1C3A}</a:tableStyleId>
              </a:tblPr>
              <a:tblGrid>
                <a:gridCol w="2592288">
                  <a:extLst>
                    <a:ext uri="{9D8B030D-6E8A-4147-A177-3AD203B41FA5}">
                      <a16:colId xmlns:a16="http://schemas.microsoft.com/office/drawing/2014/main" val="1012695904"/>
                    </a:ext>
                  </a:extLst>
                </a:gridCol>
                <a:gridCol w="2952328">
                  <a:extLst>
                    <a:ext uri="{9D8B030D-6E8A-4147-A177-3AD203B41FA5}">
                      <a16:colId xmlns:a16="http://schemas.microsoft.com/office/drawing/2014/main" val="433969515"/>
                    </a:ext>
                  </a:extLst>
                </a:gridCol>
              </a:tblGrid>
              <a:tr h="0">
                <a:tc>
                  <a:txBody>
                    <a:bodyPr/>
                    <a:lstStyle/>
                    <a:p>
                      <a:pPr>
                        <a:lnSpc>
                          <a:spcPts val="1300"/>
                        </a:lnSpc>
                        <a:spcAft>
                          <a:spcPts val="0"/>
                        </a:spcAft>
                      </a:pPr>
                      <a:r>
                        <a:rPr lang="sl-SI" sz="1000">
                          <a:effectLst/>
                        </a:rPr>
                        <a:t>Ime (naslov)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58629983"/>
                  </a:ext>
                </a:extLst>
              </a:tr>
              <a:tr h="0">
                <a:tc>
                  <a:txBody>
                    <a:bodyPr/>
                    <a:lstStyle/>
                    <a:p>
                      <a:pPr>
                        <a:lnSpc>
                          <a:spcPts val="1300"/>
                        </a:lnSpc>
                        <a:spcAft>
                          <a:spcPts val="0"/>
                        </a:spcAft>
                      </a:pPr>
                      <a:r>
                        <a:rPr lang="sl-SI" sz="1000">
                          <a:effectLst/>
                        </a:rPr>
                        <a:t>Organ občine, ki predlaga predpis</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77948644"/>
                  </a:ext>
                </a:extLst>
              </a:tr>
              <a:tr h="0">
                <a:tc>
                  <a:txBody>
                    <a:bodyPr/>
                    <a:lstStyle/>
                    <a:p>
                      <a:pPr>
                        <a:lnSpc>
                          <a:spcPts val="1300"/>
                        </a:lnSpc>
                        <a:spcAft>
                          <a:spcPts val="0"/>
                        </a:spcAft>
                      </a:pPr>
                      <a:r>
                        <a:rPr lang="sl-SI" sz="1000">
                          <a:effectLst/>
                        </a:rPr>
                        <a:t>Načrtovano obdobje posvetovanja z javnostjo (od…… do…..)</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44049231"/>
                  </a:ext>
                </a:extLst>
              </a:tr>
              <a:tr h="0">
                <a:tc>
                  <a:txBody>
                    <a:bodyPr/>
                    <a:lstStyle/>
                    <a:p>
                      <a:pPr>
                        <a:lnSpc>
                          <a:spcPts val="1300"/>
                        </a:lnSpc>
                        <a:spcAft>
                          <a:spcPts val="0"/>
                        </a:spcAft>
                      </a:pPr>
                      <a:r>
                        <a:rPr lang="sl-SI" sz="1000">
                          <a:effectLst/>
                        </a:rPr>
                        <a:t>Ime osebe (posameznik, organizacija…), ki podaja mnenje k predlogu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8227652"/>
                  </a:ext>
                </a:extLst>
              </a:tr>
              <a:tr h="0">
                <a:tc>
                  <a:txBody>
                    <a:bodyPr/>
                    <a:lstStyle/>
                    <a:p>
                      <a:pPr>
                        <a:lnSpc>
                          <a:spcPts val="1300"/>
                        </a:lnSpc>
                        <a:spcAft>
                          <a:spcPts val="0"/>
                        </a:spcAft>
                      </a:pPr>
                      <a:r>
                        <a:rPr lang="sl-SI" sz="1000">
                          <a:effectLst/>
                        </a:rPr>
                        <a:t>Tematsko področje organizacije</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19624133"/>
                  </a:ext>
                </a:extLst>
              </a:tr>
              <a:tr h="0">
                <a:tc>
                  <a:txBody>
                    <a:bodyPr/>
                    <a:lstStyle/>
                    <a:p>
                      <a:pPr>
                        <a:lnSpc>
                          <a:spcPts val="1300"/>
                        </a:lnSpc>
                        <a:spcAft>
                          <a:spcPts val="0"/>
                        </a:spcAft>
                      </a:pPr>
                      <a:r>
                        <a:rPr lang="sl-SI" sz="1000">
                          <a:effectLst/>
                        </a:rPr>
                        <a:t>Načelni komentar k predlogu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dirty="0">
                          <a:effectLst/>
                        </a:rPr>
                        <a:t> </a:t>
                      </a:r>
                      <a:endParaRPr lang="sl-SI"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01547213"/>
                  </a:ext>
                </a:extLst>
              </a:tr>
              <a:tr h="0">
                <a:tc>
                  <a:txBody>
                    <a:bodyPr/>
                    <a:lstStyle/>
                    <a:p>
                      <a:pPr>
                        <a:lnSpc>
                          <a:spcPts val="1300"/>
                        </a:lnSpc>
                        <a:spcAft>
                          <a:spcPts val="0"/>
                        </a:spcAft>
                      </a:pPr>
                      <a:r>
                        <a:rPr lang="sl-SI" sz="1000">
                          <a:effectLst/>
                        </a:rPr>
                        <a:t>Pripombe, predlogi (drugo) k posameznemu členu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5298928"/>
                  </a:ext>
                </a:extLst>
              </a:tr>
              <a:tr h="0">
                <a:tc>
                  <a:txBody>
                    <a:bodyPr/>
                    <a:lstStyle/>
                    <a:p>
                      <a:pPr>
                        <a:lnSpc>
                          <a:spcPts val="1300"/>
                        </a:lnSpc>
                        <a:spcAft>
                          <a:spcPts val="0"/>
                        </a:spcAft>
                      </a:pPr>
                      <a:r>
                        <a:rPr lang="sl-SI" sz="1000" dirty="0">
                          <a:solidFill>
                            <a:srgbClr val="FF0000"/>
                          </a:solidFill>
                          <a:effectLst/>
                        </a:rPr>
                        <a:t>Ime osebe za kontakt</a:t>
                      </a:r>
                      <a:endParaRPr lang="sl-SI"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E-naslov</a:t>
                      </a:r>
                    </a:p>
                    <a:p>
                      <a:pPr>
                        <a:lnSpc>
                          <a:spcPts val="1300"/>
                        </a:lnSpc>
                        <a:spcAft>
                          <a:spcPts val="0"/>
                        </a:spcAft>
                      </a:pPr>
                      <a:r>
                        <a:rPr lang="sl-SI" sz="1000">
                          <a:effectLst/>
                        </a:rPr>
                        <a:t>Telefon</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4694979"/>
                  </a:ext>
                </a:extLst>
              </a:tr>
              <a:tr h="0">
                <a:tc>
                  <a:txBody>
                    <a:bodyPr/>
                    <a:lstStyle/>
                    <a:p>
                      <a:pPr>
                        <a:lnSpc>
                          <a:spcPts val="1300"/>
                        </a:lnSpc>
                        <a:spcAft>
                          <a:spcPts val="0"/>
                        </a:spcAft>
                      </a:pPr>
                      <a:r>
                        <a:rPr lang="sl-SI" sz="1000">
                          <a:effectLst/>
                        </a:rPr>
                        <a:t>Datum prejema obrazca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15994423"/>
                  </a:ext>
                </a:extLst>
              </a:tr>
              <a:tr h="0">
                <a:tc>
                  <a:txBody>
                    <a:bodyPr/>
                    <a:lstStyle/>
                    <a:p>
                      <a:pPr>
                        <a:lnSpc>
                          <a:spcPts val="1300"/>
                        </a:lnSpc>
                        <a:spcAft>
                          <a:spcPts val="0"/>
                        </a:spcAft>
                      </a:pPr>
                      <a:r>
                        <a:rPr lang="sl-SI" sz="1000">
                          <a:effectLst/>
                        </a:rPr>
                        <a:t>Soglasje, da se lahko izpolnjen obrazec objavi na spletni strani občine</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a:effectLst/>
                        </a:rPr>
                        <a:t>Da</a:t>
                      </a:r>
                    </a:p>
                    <a:p>
                      <a:pPr>
                        <a:lnSpc>
                          <a:spcPts val="1300"/>
                        </a:lnSpc>
                        <a:spcAft>
                          <a:spcPts val="0"/>
                        </a:spcAft>
                      </a:pPr>
                      <a:r>
                        <a:rPr lang="sl-SI" sz="1000">
                          <a:effectLst/>
                        </a:rPr>
                        <a:t>Ne</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88466511"/>
                  </a:ext>
                </a:extLst>
              </a:tr>
              <a:tr h="0">
                <a:tc>
                  <a:txBody>
                    <a:bodyPr/>
                    <a:lstStyle/>
                    <a:p>
                      <a:pPr>
                        <a:lnSpc>
                          <a:spcPts val="1300"/>
                        </a:lnSpc>
                        <a:spcAft>
                          <a:spcPts val="0"/>
                        </a:spcAft>
                      </a:pPr>
                      <a:r>
                        <a:rPr lang="sl-SI" sz="1000">
                          <a:effectLst/>
                        </a:rPr>
                        <a:t>Drugo</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000" dirty="0">
                          <a:effectLst/>
                        </a:rPr>
                        <a:t> </a:t>
                      </a:r>
                      <a:endParaRPr lang="sl-SI"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57718930"/>
                  </a:ext>
                </a:extLst>
              </a:tr>
            </a:tbl>
          </a:graphicData>
        </a:graphic>
      </p:graphicFrame>
    </p:spTree>
    <p:extLst>
      <p:ext uri="{BB962C8B-B14F-4D97-AF65-F5344CB8AC3E}">
        <p14:creationId xmlns:p14="http://schemas.microsoft.com/office/powerpoint/2010/main" val="1813750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lgn="ctr">
              <a:buNone/>
            </a:pPr>
            <a:r>
              <a:rPr lang="sl-SI" sz="1000" b="1" dirty="0"/>
              <a:t>Analiza prejetih pripomb in predlogov na predpis</a:t>
            </a:r>
          </a:p>
          <a:p>
            <a:pPr marL="0" indent="0">
              <a:buNone/>
            </a:pPr>
            <a:endParaRPr lang="sl-SI" sz="1000" dirty="0"/>
          </a:p>
          <a:p>
            <a:pPr marL="0" indent="0">
              <a:buNone/>
            </a:pPr>
            <a:r>
              <a:rPr lang="sl-SI" sz="1000" dirty="0"/>
              <a:t>Priporočljivo je, da občina vzdržuje celovito evidenco prejetih pripomb in predlogov ter odzivov, kar bo koristilo pri identifikaciji skupin in tudi nasprotujočih stališč, ki jih je podal pripravljavec predpisa</a:t>
            </a:r>
          </a:p>
          <a:p>
            <a:pPr marL="0" indent="0">
              <a:buNone/>
            </a:pPr>
            <a:endParaRPr lang="sl-SI" sz="1000" dirty="0"/>
          </a:p>
          <a:p>
            <a:pPr marL="0" indent="0">
              <a:buNone/>
            </a:pPr>
            <a:endParaRPr lang="sl-SI" sz="1000" dirty="0"/>
          </a:p>
          <a:p>
            <a:pPr marL="0" indent="0">
              <a:buNone/>
            </a:pPr>
            <a:endParaRPr lang="sl-SI" sz="1000" dirty="0"/>
          </a:p>
          <a:p>
            <a:pPr marL="0" indent="0">
              <a:buNone/>
            </a:pPr>
            <a:endParaRPr lang="sl-SI" sz="1000" dirty="0"/>
          </a:p>
          <a:p>
            <a:pPr marL="0" indent="0">
              <a:buNone/>
            </a:pPr>
            <a:endParaRPr lang="sl-SI" sz="1000" dirty="0"/>
          </a:p>
        </p:txBody>
      </p:sp>
      <p:graphicFrame>
        <p:nvGraphicFramePr>
          <p:cNvPr id="4" name="Tabela 3"/>
          <p:cNvGraphicFramePr>
            <a:graphicFrameLocks noGrp="1"/>
          </p:cNvGraphicFramePr>
          <p:nvPr/>
        </p:nvGraphicFramePr>
        <p:xfrm>
          <a:off x="1694815" y="3104356"/>
          <a:ext cx="5754370" cy="1973263"/>
        </p:xfrm>
        <a:graphic>
          <a:graphicData uri="http://schemas.openxmlformats.org/drawingml/2006/table">
            <a:tbl>
              <a:tblPr firstRow="1" firstCol="1" bandRow="1">
                <a:tableStyleId>{5C22544A-7EE6-4342-B048-85BDC9FD1C3A}</a:tableStyleId>
              </a:tblPr>
              <a:tblGrid>
                <a:gridCol w="1917700">
                  <a:extLst>
                    <a:ext uri="{9D8B030D-6E8A-4147-A177-3AD203B41FA5}">
                      <a16:colId xmlns:a16="http://schemas.microsoft.com/office/drawing/2014/main" val="562678346"/>
                    </a:ext>
                  </a:extLst>
                </a:gridCol>
                <a:gridCol w="1918335">
                  <a:extLst>
                    <a:ext uri="{9D8B030D-6E8A-4147-A177-3AD203B41FA5}">
                      <a16:colId xmlns:a16="http://schemas.microsoft.com/office/drawing/2014/main" val="2036800096"/>
                    </a:ext>
                  </a:extLst>
                </a:gridCol>
                <a:gridCol w="1918335">
                  <a:extLst>
                    <a:ext uri="{9D8B030D-6E8A-4147-A177-3AD203B41FA5}">
                      <a16:colId xmlns:a16="http://schemas.microsoft.com/office/drawing/2014/main" val="1755977027"/>
                    </a:ext>
                  </a:extLst>
                </a:gridCol>
              </a:tblGrid>
              <a:tr h="0">
                <a:tc>
                  <a:txBody>
                    <a:bodyPr/>
                    <a:lstStyle/>
                    <a:p>
                      <a:pPr>
                        <a:lnSpc>
                          <a:spcPct val="107000"/>
                        </a:lnSpc>
                        <a:spcAft>
                          <a:spcPts val="0"/>
                        </a:spcAft>
                      </a:pPr>
                      <a:r>
                        <a:rPr lang="sl-SI" sz="1100">
                          <a:effectLst/>
                        </a:rPr>
                        <a:t>Analiza prejetih pripomb, mnenj….</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Pripombe se sprejmejo</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Komentar/Opombe</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2938528"/>
                  </a:ext>
                </a:extLst>
              </a:tr>
              <a:tr h="0">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Pripombe / mnenje / se ne sprejme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Razlog za tako odločitev</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448797"/>
                  </a:ext>
                </a:extLst>
              </a:tr>
              <a:tr h="0">
                <a:tc>
                  <a:txBody>
                    <a:bodyPr/>
                    <a:lstStyle/>
                    <a:p>
                      <a:pPr>
                        <a:lnSpc>
                          <a:spcPct val="107000"/>
                        </a:lnSpc>
                        <a:spcAft>
                          <a:spcPts val="0"/>
                        </a:spcAft>
                      </a:pPr>
                      <a:r>
                        <a:rPr lang="sl-SI" sz="1100">
                          <a:effectLst/>
                        </a:rPr>
                        <a:t>Ali so nastali morebitni stroški?</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3510186"/>
                  </a:ext>
                </a:extLst>
              </a:tr>
              <a:tr h="0">
                <a:tc>
                  <a:txBody>
                    <a:bodyPr/>
                    <a:lstStyle/>
                    <a:p>
                      <a:pPr>
                        <a:lnSpc>
                          <a:spcPct val="107000"/>
                        </a:lnSpc>
                        <a:spcAft>
                          <a:spcPts val="0"/>
                        </a:spcAft>
                      </a:pPr>
                      <a:r>
                        <a:rPr lang="sl-SI" sz="1100">
                          <a:effectLst/>
                        </a:rPr>
                        <a:t> </a:t>
                      </a:r>
                    </a:p>
                    <a:p>
                      <a:pPr>
                        <a:lnSpc>
                          <a:spcPct val="107000"/>
                        </a:lnSpc>
                        <a:spcAft>
                          <a:spcPts val="0"/>
                        </a:spcAft>
                      </a:pPr>
                      <a:r>
                        <a:rPr lang="sl-SI" sz="1100">
                          <a:effectLst/>
                        </a:rPr>
                        <a:t>Ime osebe (uradnika), ki je izdelal to analizo</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2572766"/>
                  </a:ext>
                </a:extLst>
              </a:tr>
              <a:tr h="0">
                <a:tc>
                  <a:txBody>
                    <a:bodyPr/>
                    <a:lstStyle/>
                    <a:p>
                      <a:pPr>
                        <a:lnSpc>
                          <a:spcPct val="107000"/>
                        </a:lnSpc>
                        <a:spcAft>
                          <a:spcPts val="0"/>
                        </a:spcAft>
                      </a:pPr>
                      <a:r>
                        <a:rPr lang="sl-SI" sz="1100">
                          <a:effectLst/>
                        </a:rPr>
                        <a:t> </a:t>
                      </a:r>
                    </a:p>
                    <a:p>
                      <a:pPr>
                        <a:lnSpc>
                          <a:spcPct val="107000"/>
                        </a:lnSpc>
                        <a:spcAft>
                          <a:spcPts val="0"/>
                        </a:spcAft>
                      </a:pPr>
                      <a:r>
                        <a:rPr lang="sl-SI" sz="1100">
                          <a:effectLst/>
                        </a:rPr>
                        <a:t>Datum</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a:effectLst/>
                        </a:rPr>
                        <a:t> </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sl-SI" sz="1100" dirty="0">
                          <a:effectLst/>
                        </a:rPr>
                        <a:t> </a:t>
                      </a:r>
                      <a:endParaRPr lang="sl-S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6835486"/>
                  </a:ext>
                </a:extLst>
              </a:tr>
            </a:tbl>
          </a:graphicData>
        </a:graphic>
      </p:graphicFrame>
    </p:spTree>
    <p:extLst>
      <p:ext uri="{BB962C8B-B14F-4D97-AF65-F5344CB8AC3E}">
        <p14:creationId xmlns:p14="http://schemas.microsoft.com/office/powerpoint/2010/main" val="328633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lgn="ctr">
              <a:buNone/>
            </a:pPr>
            <a:r>
              <a:rPr lang="sl-SI" sz="1000" b="1" dirty="0"/>
              <a:t>Priprava poročila o izvedenem postopku</a:t>
            </a:r>
          </a:p>
          <a:p>
            <a:pPr marL="0" indent="0">
              <a:buNone/>
            </a:pPr>
            <a:endParaRPr lang="sl-SI" sz="1000" dirty="0"/>
          </a:p>
          <a:p>
            <a:pPr marL="0" indent="0">
              <a:buNone/>
            </a:pPr>
            <a:r>
              <a:rPr lang="sl-SI" sz="1000" dirty="0"/>
              <a:t>Priporočljivo je, da občina vzdržuje celovito in pravilno evidenco prejetih pripomb in odzivov, kar bo koristilo pri identifikaciji skupnih in tudi nasprotujočih stališč, ki jih je podal pripravljavec predpisa. </a:t>
            </a:r>
          </a:p>
          <a:p>
            <a:pPr marL="0" indent="0">
              <a:buNone/>
            </a:pPr>
            <a:endParaRPr lang="sl-SI" sz="1000" dirty="0"/>
          </a:p>
          <a:p>
            <a:pPr marL="0" indent="0">
              <a:buNone/>
            </a:pPr>
            <a:r>
              <a:rPr lang="sl-SI" sz="1000" dirty="0"/>
              <a:t>Občina _____________</a:t>
            </a:r>
          </a:p>
          <a:p>
            <a:pPr marL="0" indent="0">
              <a:buNone/>
            </a:pPr>
            <a:endParaRPr lang="sl-SI" sz="1000" dirty="0"/>
          </a:p>
          <a:p>
            <a:pPr marL="0" indent="0">
              <a:buNone/>
            </a:pPr>
            <a:endParaRPr lang="sl-SI" sz="1000" dirty="0"/>
          </a:p>
        </p:txBody>
      </p:sp>
      <p:graphicFrame>
        <p:nvGraphicFramePr>
          <p:cNvPr id="4" name="Tabela 3"/>
          <p:cNvGraphicFramePr>
            <a:graphicFrameLocks noGrp="1"/>
          </p:cNvGraphicFramePr>
          <p:nvPr>
            <p:extLst>
              <p:ext uri="{D42A27DB-BD31-4B8C-83A1-F6EECF244321}">
                <p14:modId xmlns:p14="http://schemas.microsoft.com/office/powerpoint/2010/main" val="776653929"/>
              </p:ext>
            </p:extLst>
          </p:nvPr>
        </p:nvGraphicFramePr>
        <p:xfrm>
          <a:off x="1694815" y="2996952"/>
          <a:ext cx="5754370" cy="2708910"/>
        </p:xfrm>
        <a:graphic>
          <a:graphicData uri="http://schemas.openxmlformats.org/drawingml/2006/table">
            <a:tbl>
              <a:tblPr firstRow="1" firstCol="1" bandRow="1">
                <a:tableStyleId>{5C22544A-7EE6-4342-B048-85BDC9FD1C3A}</a:tableStyleId>
              </a:tblPr>
              <a:tblGrid>
                <a:gridCol w="1887220">
                  <a:extLst>
                    <a:ext uri="{9D8B030D-6E8A-4147-A177-3AD203B41FA5}">
                      <a16:colId xmlns:a16="http://schemas.microsoft.com/office/drawing/2014/main" val="3906745264"/>
                    </a:ext>
                  </a:extLst>
                </a:gridCol>
                <a:gridCol w="3867150">
                  <a:extLst>
                    <a:ext uri="{9D8B030D-6E8A-4147-A177-3AD203B41FA5}">
                      <a16:colId xmlns:a16="http://schemas.microsoft.com/office/drawing/2014/main" val="1724643692"/>
                    </a:ext>
                  </a:extLst>
                </a:gridCol>
              </a:tblGrid>
              <a:tr h="0">
                <a:tc>
                  <a:txBody>
                    <a:bodyPr/>
                    <a:lstStyle/>
                    <a:p>
                      <a:pPr>
                        <a:lnSpc>
                          <a:spcPts val="1300"/>
                        </a:lnSpc>
                        <a:spcAft>
                          <a:spcPts val="0"/>
                        </a:spcAft>
                      </a:pPr>
                      <a:r>
                        <a:rPr lang="sl-SI" sz="1100">
                          <a:effectLst/>
                        </a:rPr>
                        <a:t>Ime (naslov)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1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19548321"/>
                  </a:ext>
                </a:extLst>
              </a:tr>
              <a:tr h="0">
                <a:tc>
                  <a:txBody>
                    <a:bodyPr/>
                    <a:lstStyle/>
                    <a:p>
                      <a:pPr>
                        <a:lnSpc>
                          <a:spcPts val="1300"/>
                        </a:lnSpc>
                        <a:spcAft>
                          <a:spcPts val="0"/>
                        </a:spcAft>
                      </a:pPr>
                      <a:r>
                        <a:rPr lang="sl-SI" sz="1100">
                          <a:effectLst/>
                        </a:rPr>
                        <a:t>Organ občine, ki predlaga predpis</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1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41892167"/>
                  </a:ext>
                </a:extLst>
              </a:tr>
              <a:tr h="0">
                <a:tc>
                  <a:txBody>
                    <a:bodyPr/>
                    <a:lstStyle/>
                    <a:p>
                      <a:pPr>
                        <a:lnSpc>
                          <a:spcPts val="1300"/>
                        </a:lnSpc>
                        <a:spcAft>
                          <a:spcPts val="0"/>
                        </a:spcAft>
                      </a:pPr>
                      <a:r>
                        <a:rPr lang="sl-SI" sz="1100">
                          <a:effectLst/>
                        </a:rPr>
                        <a:t>Namen dokumenta oz. predpisa</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1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67283246"/>
                  </a:ext>
                </a:extLst>
              </a:tr>
              <a:tr h="0">
                <a:tc>
                  <a:txBody>
                    <a:bodyPr/>
                    <a:lstStyle/>
                    <a:p>
                      <a:pPr>
                        <a:lnSpc>
                          <a:spcPts val="1300"/>
                        </a:lnSpc>
                        <a:spcAft>
                          <a:spcPts val="0"/>
                        </a:spcAft>
                      </a:pPr>
                      <a:r>
                        <a:rPr lang="sl-SI" sz="1100" dirty="0">
                          <a:solidFill>
                            <a:srgbClr val="FF0000"/>
                          </a:solidFill>
                          <a:effectLst/>
                        </a:rPr>
                        <a:t>Kateri predstavniki zainteresirane javnosti so bili vključeni v posvetovalni postopek?</a:t>
                      </a:r>
                      <a:endParaRPr lang="sl-SI"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100">
                          <a:effectLst/>
                        </a:rPr>
                        <a:t>-</a:t>
                      </a:r>
                      <a:endParaRPr lang="sl-SI" sz="1000">
                        <a:effectLst/>
                      </a:endParaRPr>
                    </a:p>
                    <a:p>
                      <a:pPr>
                        <a:lnSpc>
                          <a:spcPts val="1300"/>
                        </a:lnSpc>
                        <a:spcAft>
                          <a:spcPts val="0"/>
                        </a:spcAft>
                      </a:pPr>
                      <a:r>
                        <a:rPr lang="sl-SI" sz="1100">
                          <a:effectLst/>
                        </a:rPr>
                        <a:t>-</a:t>
                      </a:r>
                      <a:endParaRPr lang="sl-SI" sz="1000">
                        <a:effectLst/>
                      </a:endParaRPr>
                    </a:p>
                    <a:p>
                      <a:pPr>
                        <a:lnSpc>
                          <a:spcPts val="1300"/>
                        </a:lnSpc>
                        <a:spcAft>
                          <a:spcPts val="0"/>
                        </a:spcAft>
                      </a:pPr>
                      <a:r>
                        <a:rPr lang="sl-SI" sz="1100">
                          <a:effectLst/>
                        </a:rPr>
                        <a:t>-</a:t>
                      </a:r>
                      <a:endParaRPr lang="sl-SI" sz="1000">
                        <a:effectLst/>
                      </a:endParaRPr>
                    </a:p>
                    <a:p>
                      <a:pPr>
                        <a:lnSpc>
                          <a:spcPts val="1300"/>
                        </a:lnSpc>
                        <a:spcAft>
                          <a:spcPts val="0"/>
                        </a:spcAft>
                      </a:pPr>
                      <a:r>
                        <a:rPr lang="sl-SI" sz="1100">
                          <a:effectLst/>
                        </a:rPr>
                        <a:t> </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90409413"/>
                  </a:ext>
                </a:extLst>
              </a:tr>
              <a:tr h="557530">
                <a:tc>
                  <a:txBody>
                    <a:bodyPr/>
                    <a:lstStyle/>
                    <a:p>
                      <a:pPr>
                        <a:lnSpc>
                          <a:spcPts val="1300"/>
                        </a:lnSpc>
                        <a:spcAft>
                          <a:spcPts val="0"/>
                        </a:spcAft>
                      </a:pPr>
                      <a:r>
                        <a:rPr lang="sl-SI" sz="1100">
                          <a:effectLst/>
                        </a:rPr>
                        <a:t>Je bil predlog predpisa objavljen na spletni strani občine?</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ts val="1300"/>
                        </a:lnSpc>
                        <a:spcAft>
                          <a:spcPts val="0"/>
                        </a:spcAft>
                      </a:pPr>
                      <a:r>
                        <a:rPr lang="sl-SI" sz="1100">
                          <a:effectLst/>
                        </a:rPr>
                        <a:t>Da</a:t>
                      </a:r>
                      <a:endParaRPr lang="sl-SI" sz="1000">
                        <a:effectLst/>
                      </a:endParaRPr>
                    </a:p>
                    <a:p>
                      <a:pPr>
                        <a:lnSpc>
                          <a:spcPts val="1300"/>
                        </a:lnSpc>
                        <a:spcAft>
                          <a:spcPts val="0"/>
                        </a:spcAft>
                      </a:pPr>
                      <a:r>
                        <a:rPr lang="sl-SI" sz="1100">
                          <a:effectLst/>
                        </a:rPr>
                        <a:t>Ne</a:t>
                      </a:r>
                      <a:endParaRPr lang="sl-SI" sz="1000">
                        <a:effectLst/>
                      </a:endParaRPr>
                    </a:p>
                    <a:p>
                      <a:pPr>
                        <a:lnSpc>
                          <a:spcPts val="1300"/>
                        </a:lnSpc>
                        <a:spcAft>
                          <a:spcPts val="0"/>
                        </a:spcAft>
                      </a:pPr>
                      <a:r>
                        <a:rPr lang="sl-SI" sz="1100">
                          <a:effectLst/>
                        </a:rPr>
                        <a:t>Objavljen drugje…..</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2071133"/>
                  </a:ext>
                </a:extLst>
              </a:tr>
              <a:tr h="0">
                <a:tc>
                  <a:txBody>
                    <a:bodyPr/>
                    <a:lstStyle/>
                    <a:p>
                      <a:pPr>
                        <a:lnSpc>
                          <a:spcPts val="1300"/>
                        </a:lnSpc>
                        <a:spcAft>
                          <a:spcPts val="0"/>
                        </a:spcAft>
                      </a:pPr>
                      <a:r>
                        <a:rPr lang="sl-SI" sz="1100">
                          <a:effectLst/>
                        </a:rPr>
                        <a:t>Če je bil objavljen na spletu</a:t>
                      </a:r>
                      <a:endParaRPr lang="sl-SI"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a:buFont typeface="Calibri" panose="020F0502020204030204" pitchFamily="34" charset="0"/>
                        <a:buChar char="-"/>
                      </a:pPr>
                      <a:r>
                        <a:rPr lang="sl-SI" sz="1100">
                          <a:effectLst/>
                        </a:rPr>
                        <a:t>Naslov spletne strani:</a:t>
                      </a:r>
                      <a:endParaRPr lang="sl-SI" sz="1000">
                        <a:effectLst/>
                      </a:endParaRPr>
                    </a:p>
                    <a:p>
                      <a:pPr marL="342900" lvl="0" indent="-342900">
                        <a:buFont typeface="Calibri" panose="020F0502020204030204" pitchFamily="34" charset="0"/>
                        <a:buChar char="-"/>
                      </a:pPr>
                      <a:r>
                        <a:rPr lang="sl-SI" sz="1100">
                          <a:effectLst/>
                        </a:rPr>
                        <a:t>Obdobje objave (od)          (do)</a:t>
                      </a:r>
                      <a:endParaRPr lang="sl-SI" sz="10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3847197602"/>
                  </a:ext>
                </a:extLst>
              </a:tr>
              <a:tr h="0">
                <a:tc>
                  <a:txBody>
                    <a:bodyPr/>
                    <a:lstStyle/>
                    <a:p>
                      <a:pPr>
                        <a:lnSpc>
                          <a:spcPts val="1300"/>
                        </a:lnSpc>
                        <a:spcAft>
                          <a:spcPts val="0"/>
                        </a:spcAft>
                      </a:pPr>
                      <a:r>
                        <a:rPr lang="sl-SI" sz="1100" dirty="0">
                          <a:effectLst/>
                        </a:rPr>
                        <a:t>Če ni bil objavljen, zakaj ni bil?</a:t>
                      </a:r>
                      <a:endParaRPr lang="sl-SI"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457200"/>
                      <a:r>
                        <a:rPr lang="sl-SI" sz="1100" dirty="0">
                          <a:effectLst/>
                        </a:rPr>
                        <a:t> </a:t>
                      </a:r>
                      <a:endParaRPr lang="sl-SI" sz="1000" dirty="0">
                        <a:effectLst/>
                        <a:latin typeface="Times New Roman" panose="02020603050405020304" pitchFamily="18" charset="0"/>
                      </a:endParaRPr>
                    </a:p>
                  </a:txBody>
                  <a:tcPr marL="68580" marR="68580" marT="0" marB="0"/>
                </a:tc>
                <a:extLst>
                  <a:ext uri="{0D108BD9-81ED-4DB2-BD59-A6C34878D82A}">
                    <a16:rowId xmlns:a16="http://schemas.microsoft.com/office/drawing/2014/main" val="3186695339"/>
                  </a:ext>
                </a:extLst>
              </a:tr>
            </a:tbl>
          </a:graphicData>
        </a:graphic>
      </p:graphicFrame>
    </p:spTree>
    <p:extLst>
      <p:ext uri="{BB962C8B-B14F-4D97-AF65-F5344CB8AC3E}">
        <p14:creationId xmlns:p14="http://schemas.microsoft.com/office/powerpoint/2010/main" val="116647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endParaRPr lang="sl-SI" sz="1000" b="1" dirty="0"/>
          </a:p>
          <a:p>
            <a:pPr marL="0" indent="0">
              <a:buNone/>
            </a:pPr>
            <a:r>
              <a:rPr lang="sl-SI" sz="1000" b="1" dirty="0"/>
              <a:t>		</a:t>
            </a:r>
            <a:r>
              <a:rPr lang="sl-SI" sz="1800" b="1" dirty="0"/>
              <a:t>Hvala za pozornost.</a:t>
            </a:r>
          </a:p>
          <a:p>
            <a:pPr>
              <a:buFontTx/>
              <a:buChar char="-"/>
            </a:pPr>
            <a:endParaRPr lang="sl-SI" sz="1800" b="1" dirty="0"/>
          </a:p>
          <a:p>
            <a:pPr>
              <a:buFontTx/>
              <a:buChar char="-"/>
            </a:pPr>
            <a:endParaRPr lang="sl-SI" sz="1000" b="1" dirty="0"/>
          </a:p>
        </p:txBody>
      </p:sp>
    </p:spTree>
    <p:extLst>
      <p:ext uri="{BB962C8B-B14F-4D97-AF65-F5344CB8AC3E}">
        <p14:creationId xmlns:p14="http://schemas.microsoft.com/office/powerpoint/2010/main" val="3963691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15616" y="1052736"/>
            <a:ext cx="7399734" cy="504056"/>
          </a:xfrm>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marL="0" indent="0" algn="ctr">
              <a:buNone/>
            </a:pPr>
            <a:r>
              <a:rPr lang="sl-SI" sz="2000" dirty="0"/>
              <a:t>ZAKONODAJNA SLED</a:t>
            </a:r>
          </a:p>
          <a:p>
            <a:pPr marL="0" indent="0" algn="ctr">
              <a:buNone/>
            </a:pPr>
            <a:r>
              <a:rPr lang="sl-SI" sz="2000" dirty="0"/>
              <a:t>(sledljivost predpisov)</a:t>
            </a:r>
          </a:p>
          <a:p>
            <a:pPr marL="0" indent="0" algn="just">
              <a:buNone/>
            </a:pPr>
            <a:endParaRPr lang="sl-SI" sz="2000" dirty="0"/>
          </a:p>
          <a:p>
            <a:pPr algn="just">
              <a:buFontTx/>
              <a:buChar char="-"/>
            </a:pPr>
            <a:r>
              <a:rPr lang="sl-SI" sz="2000" dirty="0"/>
              <a:t>je pomemben element transparentnosti (preglednosti) oblasti</a:t>
            </a:r>
          </a:p>
          <a:p>
            <a:pPr algn="just">
              <a:buFontTx/>
              <a:buChar char="-"/>
            </a:pPr>
            <a:r>
              <a:rPr lang="sl-SI" sz="2000" dirty="0"/>
              <a:t>omogoča vpogled v nastanek predpisa od začetkov pripravljanja splošnega pravnega akta do njegovega sprejema</a:t>
            </a:r>
          </a:p>
          <a:p>
            <a:pPr algn="just">
              <a:buFontTx/>
              <a:buChar char="-"/>
            </a:pPr>
            <a:r>
              <a:rPr lang="sl-SI" sz="2000" dirty="0"/>
              <a:t>pregledno pokaže, kdo je odgovoren (kdo vse je vplival) za vsebino predpisa, skratka: </a:t>
            </a:r>
            <a:r>
              <a:rPr lang="sl-SI" sz="2000" dirty="0">
                <a:solidFill>
                  <a:srgbClr val="FF0000"/>
                </a:solidFill>
              </a:rPr>
              <a:t>zakonodajna sled naj bi zabeležila celotno dejavnost vseh udeležencev v procesu sprejemanja predpisov</a:t>
            </a:r>
          </a:p>
          <a:p>
            <a:pPr algn="just">
              <a:buFontTx/>
              <a:buChar char="-"/>
            </a:pPr>
            <a:endParaRPr lang="sl-SI" sz="2000" dirty="0"/>
          </a:p>
        </p:txBody>
      </p:sp>
    </p:spTree>
    <p:extLst>
      <p:ext uri="{BB962C8B-B14F-4D97-AF65-F5344CB8AC3E}">
        <p14:creationId xmlns:p14="http://schemas.microsoft.com/office/powerpoint/2010/main" val="1369821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7584" y="1052736"/>
            <a:ext cx="7687766" cy="504056"/>
          </a:xfrm>
        </p:spPr>
        <p:txBody>
          <a:bodyPr/>
          <a:lstStyle/>
          <a:p>
            <a:pPr marL="0" indent="0"/>
            <a:r>
              <a:rPr lang="sl-SI" altLang="sl-SI" sz="1100" dirty="0">
                <a:solidFill>
                  <a:schemeClr val="bg2"/>
                </a:solidFill>
              </a:rPr>
              <a:t>Priporočila občinam za zagotavljanje </a:t>
            </a:r>
            <a:br>
              <a:rPr lang="sl-SI" altLang="sl-SI" sz="1100" dirty="0">
                <a:solidFill>
                  <a:schemeClr val="bg2"/>
                </a:solidFill>
              </a:rPr>
            </a:br>
            <a:r>
              <a:rPr lang="sl-SI" altLang="sl-SI" sz="1100" dirty="0">
                <a:solidFill>
                  <a:schemeClr val="bg2"/>
                </a:solidFill>
              </a:rPr>
              <a:t>zakonodajne sledi na lokalni ravni</a:t>
            </a:r>
            <a:br>
              <a:rPr lang="sl-SI" altLang="sl-SI" sz="1100" dirty="0">
                <a:solidFill>
                  <a:schemeClr val="bg2"/>
                </a:solidFill>
              </a:rPr>
            </a:br>
            <a:endParaRPr lang="sl-SI" sz="1100" dirty="0"/>
          </a:p>
        </p:txBody>
      </p:sp>
      <p:sp>
        <p:nvSpPr>
          <p:cNvPr id="3" name="Označba mesta vsebine 2"/>
          <p:cNvSpPr>
            <a:spLocks noGrp="1"/>
          </p:cNvSpPr>
          <p:nvPr>
            <p:ph idx="1"/>
          </p:nvPr>
        </p:nvSpPr>
        <p:spPr/>
        <p:txBody>
          <a:bodyPr/>
          <a:lstStyle/>
          <a:p>
            <a:pPr marL="0" indent="0" algn="ctr">
              <a:buNone/>
            </a:pPr>
            <a:endParaRPr lang="sl-SI" sz="2000" dirty="0"/>
          </a:p>
          <a:p>
            <a:pPr marL="0" indent="0" algn="ctr">
              <a:buNone/>
            </a:pPr>
            <a:r>
              <a:rPr lang="sl-SI" sz="2000" dirty="0"/>
              <a:t>"Osnovni namen zakonodajne sledi je razkritje lobiranja kot metode delovanja interesnih skupin. Z zakonodajno sledjo naj bi zagotovili, da se zabeleži celotna dejavnost vseh udeležencev v procesu zakonodajnega odločanja. Zakonodajna sled je izčrpen javni seznam lobistov in popis lobističnih vplivov na določen zakon„</a:t>
            </a:r>
          </a:p>
          <a:p>
            <a:pPr marL="0" indent="0" algn="ctr">
              <a:buNone/>
            </a:pPr>
            <a:endParaRPr lang="sl-SI" sz="2000" dirty="0"/>
          </a:p>
          <a:p>
            <a:pPr marL="0" indent="0" algn="ctr">
              <a:buNone/>
            </a:pPr>
            <a:endParaRPr lang="sl-SI" sz="2000" dirty="0"/>
          </a:p>
          <a:p>
            <a:pPr marL="0" indent="0" algn="ctr">
              <a:buNone/>
            </a:pPr>
            <a:endParaRPr lang="sl-SI" sz="2000" dirty="0"/>
          </a:p>
          <a:p>
            <a:pPr marL="0" indent="0" algn="ctr">
              <a:buNone/>
            </a:pPr>
            <a:r>
              <a:rPr lang="sl-SI" sz="2000" dirty="0"/>
              <a:t>                                                  </a:t>
            </a:r>
            <a:r>
              <a:rPr lang="sl-SI" sz="1400" dirty="0"/>
              <a:t>Dr. Albin Igličar, Pravni letopis 				Inštituta za primerjalno pravo (2015)</a:t>
            </a:r>
          </a:p>
        </p:txBody>
      </p:sp>
    </p:spTree>
    <p:extLst>
      <p:ext uri="{BB962C8B-B14F-4D97-AF65-F5344CB8AC3E}">
        <p14:creationId xmlns:p14="http://schemas.microsoft.com/office/powerpoint/2010/main" val="402365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endParaRPr lang="sl-SI" sz="1000" dirty="0"/>
          </a:p>
        </p:txBody>
      </p:sp>
      <p:sp>
        <p:nvSpPr>
          <p:cNvPr id="3" name="Označba mesta vsebine 2"/>
          <p:cNvSpPr>
            <a:spLocks noGrp="1"/>
          </p:cNvSpPr>
          <p:nvPr>
            <p:ph idx="1"/>
          </p:nvPr>
        </p:nvSpPr>
        <p:spPr/>
        <p:txBody>
          <a:bodyPr/>
          <a:lstStyle/>
          <a:p>
            <a:pPr marL="0" indent="0" algn="just">
              <a:buNone/>
            </a:pPr>
            <a:r>
              <a:rPr lang="sl-SI" sz="2000" dirty="0"/>
              <a:t>Z namenom zagotavljanja zakonodajne sledi je bila l. 2015 z novelo </a:t>
            </a:r>
            <a:r>
              <a:rPr lang="sl-SI" sz="2000" u="sng" dirty="0">
                <a:solidFill>
                  <a:srgbClr val="FF0000"/>
                </a:solidFill>
                <a:hlinkClick r:id="rId2"/>
              </a:rPr>
              <a:t>ZDIJZ-E</a:t>
            </a:r>
            <a:r>
              <a:rPr lang="sl-SI" sz="2000" dirty="0">
                <a:solidFill>
                  <a:srgbClr val="FF0000"/>
                </a:solidFill>
              </a:rPr>
              <a:t> </a:t>
            </a:r>
            <a:r>
              <a:rPr lang="sl-SI" sz="2000" dirty="0"/>
              <a:t>dodana določba </a:t>
            </a:r>
            <a:r>
              <a:rPr lang="sl-SI" sz="2000" u="sng" dirty="0">
                <a:solidFill>
                  <a:srgbClr val="FF0000"/>
                </a:solidFill>
                <a:hlinkClick r:id="rId3"/>
              </a:rPr>
              <a:t>petega odstavka 10. člena</a:t>
            </a:r>
            <a:r>
              <a:rPr lang="sl-SI" sz="2000" dirty="0"/>
              <a:t>, ki določa, da se ob objavi predloga predpisa med drugim objavijo tudi podatki o "osebnem imenu in nazivu zunanjega strokovnjaka ali firme ter naslov pravne osebe, ki je sodelovala pri pripravi akta".</a:t>
            </a:r>
          </a:p>
          <a:p>
            <a:pPr marL="0" indent="0" algn="just">
              <a:buNone/>
            </a:pPr>
            <a:endParaRPr lang="sl-SI" sz="2000" dirty="0"/>
          </a:p>
          <a:p>
            <a:pPr marL="0" indent="0" algn="just">
              <a:buNone/>
            </a:pPr>
            <a:endParaRPr lang="sl-SI" sz="2000" dirty="0"/>
          </a:p>
          <a:p>
            <a:pPr>
              <a:buFontTx/>
              <a:buChar char="-"/>
            </a:pPr>
            <a:r>
              <a:rPr lang="sl-SI" sz="1400" dirty="0"/>
              <a:t>določbo gre razumeti širše, v skladu s ciljem dejanskega zagotavljanja zakonodajne sledi</a:t>
            </a:r>
          </a:p>
          <a:p>
            <a:pPr>
              <a:buFontTx/>
              <a:buChar char="-"/>
            </a:pPr>
            <a:r>
              <a:rPr lang="sl-SI" sz="1400" dirty="0"/>
              <a:t>pod pojmom "strokovnjak" gre razumeti osebo ali več oseb, ki so neposredno sodelovale v zakonodajnem procesu (ne glede na fazo), odplačno ali neodplačno, in tako imele možnost vplivati na odločitve ter sprejete rešitve v predlaganih predpisih</a:t>
            </a:r>
            <a:endParaRPr lang="sl-SI" sz="2000" dirty="0"/>
          </a:p>
          <a:p>
            <a:pPr>
              <a:buFontTx/>
              <a:buChar char="-"/>
            </a:pPr>
            <a:endParaRPr lang="sl-SI" sz="2000" dirty="0"/>
          </a:p>
          <a:p>
            <a:pPr>
              <a:buFontTx/>
              <a:buChar char="-"/>
            </a:pPr>
            <a:endParaRPr lang="sl-SI" sz="1400" dirty="0"/>
          </a:p>
          <a:p>
            <a:pPr marL="0" indent="0">
              <a:buNone/>
            </a:pPr>
            <a:endParaRPr lang="sl-SI" sz="1400" dirty="0"/>
          </a:p>
          <a:p>
            <a:pPr marL="0" indent="0">
              <a:buNone/>
            </a:pPr>
            <a:r>
              <a:rPr lang="sl-SI" sz="1400" dirty="0"/>
              <a:t>                     </a:t>
            </a:r>
          </a:p>
        </p:txBody>
      </p:sp>
    </p:spTree>
    <p:extLst>
      <p:ext uri="{BB962C8B-B14F-4D97-AF65-F5344CB8AC3E}">
        <p14:creationId xmlns:p14="http://schemas.microsoft.com/office/powerpoint/2010/main" val="3357867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endParaRPr lang="sl-SI" sz="1000" dirty="0"/>
          </a:p>
        </p:txBody>
      </p:sp>
      <p:sp>
        <p:nvSpPr>
          <p:cNvPr id="3" name="Označba mesta vsebine 2"/>
          <p:cNvSpPr>
            <a:spLocks noGrp="1"/>
          </p:cNvSpPr>
          <p:nvPr>
            <p:ph idx="1"/>
          </p:nvPr>
        </p:nvSpPr>
        <p:spPr/>
        <p:txBody>
          <a:bodyPr/>
          <a:lstStyle/>
          <a:p>
            <a:pPr marL="0" indent="0">
              <a:buNone/>
            </a:pPr>
            <a:r>
              <a:rPr lang="sl-SI" sz="1600" dirty="0"/>
              <a:t> 	zakonodajna sled pripomore k večji demokratičnosti procesov odločanja, večji         integriteti funkcionarjev in uslužbencev; torej vseh, ki sodelujejo v procesu 	priprave, sprejemanja in izvrševanja aktov</a:t>
            </a:r>
          </a:p>
          <a:p>
            <a:pPr marL="0" indent="0">
              <a:buNone/>
            </a:pPr>
            <a:endParaRPr lang="sl-SI" sz="1600" dirty="0"/>
          </a:p>
          <a:p>
            <a:pPr marL="0" indent="0">
              <a:buNone/>
            </a:pPr>
            <a:r>
              <a:rPr lang="sl-SI" sz="1600" dirty="0"/>
              <a:t>                omogoča razvid interesnega ozadja določenega predpisa in preprečuje            	pojave nezakonitega lobiranja</a:t>
            </a:r>
          </a:p>
          <a:p>
            <a:pPr marL="0" indent="0">
              <a:buNone/>
            </a:pPr>
            <a:endParaRPr lang="sl-SI" sz="1600" dirty="0"/>
          </a:p>
          <a:p>
            <a:pPr marL="0" indent="0">
              <a:buNone/>
            </a:pPr>
            <a:endParaRPr lang="sl-SI" sz="1600" dirty="0"/>
          </a:p>
          <a:p>
            <a:pPr marL="0" indent="0">
              <a:buNone/>
            </a:pPr>
            <a:r>
              <a:rPr lang="sl-SI" sz="1600" dirty="0"/>
              <a:t>                 zakonodajna sled krepi odgovornost za razvoj vladavine prava in pravne </a:t>
            </a:r>
          </a:p>
          <a:p>
            <a:pPr marL="0" indent="0">
              <a:buNone/>
            </a:pPr>
            <a:r>
              <a:rPr lang="sl-SI" sz="1600" dirty="0"/>
              <a:t>                 države.</a:t>
            </a:r>
          </a:p>
          <a:p>
            <a:pPr marL="0" indent="0">
              <a:buNone/>
            </a:pPr>
            <a:endParaRPr lang="sl-SI" sz="1600" dirty="0"/>
          </a:p>
          <a:p>
            <a:pPr marL="0" indent="0">
              <a:buNone/>
            </a:pPr>
            <a:r>
              <a:rPr lang="sl-SI" sz="1600" dirty="0"/>
              <a:t>                  zakonodajna sled pomembno prispeva k zmanjšanju demokratičnega</a:t>
            </a:r>
          </a:p>
          <a:p>
            <a:pPr marL="0" indent="0">
              <a:buNone/>
            </a:pPr>
            <a:r>
              <a:rPr lang="sl-SI" sz="1600" dirty="0"/>
              <a:t>                  primanjkljaja in nezaupanja v javne institucije in pravne akte</a:t>
            </a:r>
          </a:p>
          <a:p>
            <a:pPr marL="0" indent="0">
              <a:buNone/>
            </a:pPr>
            <a:endParaRPr lang="sl-SI" sz="2000" dirty="0"/>
          </a:p>
        </p:txBody>
      </p:sp>
      <p:sp>
        <p:nvSpPr>
          <p:cNvPr id="4" name="Puščica: desno 3"/>
          <p:cNvSpPr/>
          <p:nvPr/>
        </p:nvSpPr>
        <p:spPr>
          <a:xfrm>
            <a:off x="625539" y="401315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5" name="Puščica: desno 4"/>
          <p:cNvSpPr/>
          <p:nvPr/>
        </p:nvSpPr>
        <p:spPr>
          <a:xfrm>
            <a:off x="625539" y="491874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6" name="Puščica: desno 5"/>
          <p:cNvSpPr/>
          <p:nvPr/>
        </p:nvSpPr>
        <p:spPr>
          <a:xfrm>
            <a:off x="625539" y="286524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7" name="Puščica: desno 6"/>
          <p:cNvSpPr/>
          <p:nvPr/>
        </p:nvSpPr>
        <p:spPr>
          <a:xfrm>
            <a:off x="625539" y="19888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145968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ltLang="sl-SI" sz="800" dirty="0">
                <a:solidFill>
                  <a:schemeClr val="bg2"/>
                </a:solidFill>
              </a:rPr>
              <a:t>Priporočila občinam za zagotavljanje </a:t>
            </a:r>
            <a:br>
              <a:rPr lang="sl-SI" altLang="sl-SI" sz="800" dirty="0">
                <a:solidFill>
                  <a:schemeClr val="bg2"/>
                </a:solidFill>
              </a:rPr>
            </a:br>
            <a:r>
              <a:rPr lang="sl-SI" altLang="sl-SI" sz="800" dirty="0">
                <a:solidFill>
                  <a:schemeClr val="bg2"/>
                </a:solidFill>
              </a:rPr>
              <a:t>zakonodajne sledi na lokalni ravni</a:t>
            </a:r>
            <a:endParaRPr lang="sl-SI" sz="800" dirty="0"/>
          </a:p>
        </p:txBody>
      </p:sp>
      <p:sp>
        <p:nvSpPr>
          <p:cNvPr id="3" name="Označba mesta vsebine 2"/>
          <p:cNvSpPr>
            <a:spLocks noGrp="1"/>
          </p:cNvSpPr>
          <p:nvPr>
            <p:ph idx="1"/>
          </p:nvPr>
        </p:nvSpPr>
        <p:spPr/>
        <p:txBody>
          <a:bodyPr/>
          <a:lstStyle/>
          <a:p>
            <a:pPr marL="0" indent="0" algn="just">
              <a:buNone/>
            </a:pPr>
            <a:endParaRPr lang="sl-SI" sz="2400" dirty="0"/>
          </a:p>
          <a:p>
            <a:pPr marL="0" indent="0" algn="just">
              <a:buNone/>
            </a:pPr>
            <a:endParaRPr lang="sl-SI" sz="2400" dirty="0"/>
          </a:p>
          <a:p>
            <a:pPr marL="0" indent="0" algn="just">
              <a:buNone/>
            </a:pPr>
            <a:r>
              <a:rPr lang="sl-SI" sz="2400" dirty="0"/>
              <a:t>V praksi je torej posebno pozornost potrebno nameniti procesu priprave politik oziroma predpisov že na samem začetku (prvi osnutki, delovne skupine, vključeni deležniki in njihovi interesi) in ne samo na koncu, v javni obravnavi in zakonodajnem postopku na občinskem svetu</a:t>
            </a:r>
          </a:p>
        </p:txBody>
      </p:sp>
    </p:spTree>
    <p:extLst>
      <p:ext uri="{BB962C8B-B14F-4D97-AF65-F5344CB8AC3E}">
        <p14:creationId xmlns:p14="http://schemas.microsoft.com/office/powerpoint/2010/main" val="129464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endParaRPr lang="sl-SI" sz="1000" dirty="0"/>
          </a:p>
        </p:txBody>
      </p:sp>
      <p:sp>
        <p:nvSpPr>
          <p:cNvPr id="3" name="Označba mesta vsebine 2"/>
          <p:cNvSpPr>
            <a:spLocks noGrp="1"/>
          </p:cNvSpPr>
          <p:nvPr>
            <p:ph idx="1"/>
          </p:nvPr>
        </p:nvSpPr>
        <p:spPr/>
        <p:txBody>
          <a:bodyPr/>
          <a:lstStyle/>
          <a:p>
            <a:pPr marL="0" indent="0">
              <a:buNone/>
            </a:pPr>
            <a:r>
              <a:rPr lang="sl-SI" sz="1400" dirty="0"/>
              <a:t>Ugotovitve iz študije „Ocena sistemov integritete lokalnih skupnosti“ (</a:t>
            </a:r>
            <a:r>
              <a:rPr lang="sl-SI" sz="1400" dirty="0" err="1"/>
              <a:t>Transparency</a:t>
            </a:r>
            <a:r>
              <a:rPr lang="sl-SI" sz="1400" dirty="0"/>
              <a:t> </a:t>
            </a:r>
            <a:r>
              <a:rPr lang="sl-SI" sz="1400" dirty="0" err="1"/>
              <a:t>Int</a:t>
            </a:r>
            <a:r>
              <a:rPr lang="sl-SI" sz="1400" dirty="0"/>
              <a:t>. </a:t>
            </a:r>
            <a:r>
              <a:rPr lang="sl-SI" sz="1400" dirty="0" err="1"/>
              <a:t>Slovenia</a:t>
            </a:r>
            <a:r>
              <a:rPr lang="sl-SI" sz="1400" dirty="0"/>
              <a:t>, 2016):</a:t>
            </a:r>
            <a:endParaRPr lang="sl-SI" sz="1800" dirty="0"/>
          </a:p>
          <a:p>
            <a:pPr marL="0" indent="0">
              <a:buNone/>
            </a:pPr>
            <a:r>
              <a:rPr lang="sl-SI" sz="1800" dirty="0"/>
              <a:t>….</a:t>
            </a:r>
          </a:p>
          <a:p>
            <a:pPr>
              <a:buFontTx/>
              <a:buChar char="-"/>
            </a:pPr>
            <a:r>
              <a:rPr lang="sl-SI" sz="1400" dirty="0"/>
              <a:t>predstavniška demokracija na lokalni ravni je zaradi premajhne vključenosti in participacije civilne družbe (občanov) v lokalne politične zadeve zgolj formalna</a:t>
            </a:r>
          </a:p>
          <a:p>
            <a:pPr>
              <a:buFontTx/>
              <a:buChar char="-"/>
            </a:pPr>
            <a:r>
              <a:rPr lang="sl-SI" sz="1400" dirty="0"/>
              <a:t>Poročanja o lobističnih stikih v občinah praktično ni, kar ne odraža dejanskega lobiranja v praksi</a:t>
            </a:r>
          </a:p>
          <a:p>
            <a:pPr marL="0" indent="0">
              <a:buNone/>
            </a:pPr>
            <a:endParaRPr lang="sl-SI" sz="1400" dirty="0"/>
          </a:p>
          <a:p>
            <a:pPr marL="0" indent="0">
              <a:buNone/>
            </a:pPr>
            <a:r>
              <a:rPr lang="sl-SI" sz="1400" dirty="0"/>
              <a:t>Priporočila:</a:t>
            </a:r>
          </a:p>
          <a:p>
            <a:pPr marL="0" indent="0">
              <a:buNone/>
            </a:pPr>
            <a:r>
              <a:rPr lang="sl-SI" sz="1400" dirty="0"/>
              <a:t>…..</a:t>
            </a:r>
            <a:endParaRPr lang="sl-SI" dirty="0"/>
          </a:p>
          <a:p>
            <a:pPr marL="0" indent="0" algn="just">
              <a:buNone/>
            </a:pPr>
            <a:r>
              <a:rPr lang="sl-SI" sz="1400" dirty="0"/>
              <a:t>„Občinski svet naj ob obravnavi predloga splošnih pravnih aktov (odlokov) dobi na vpogled tudi seznam vseh oseb, ki so sodelovale pri njihovi pripravi oziroma oblikovanju (t. i. zakonodajna sled). Za tak seznam naj bosta odgovorna tako župan kot tudi predlagatelj akta. To zahtevo naj vsebuje Poslovnik občinskega  sveta, morda pa tudi načrt integritete“</a:t>
            </a:r>
          </a:p>
          <a:p>
            <a:pPr marL="0" indent="0" algn="just">
              <a:buNone/>
            </a:pPr>
            <a:r>
              <a:rPr lang="sl-SI" sz="1400" dirty="0"/>
              <a:t>in</a:t>
            </a:r>
          </a:p>
          <a:p>
            <a:pPr marL="0" indent="0">
              <a:buNone/>
            </a:pPr>
            <a:r>
              <a:rPr lang="sl-SI" sz="1400" dirty="0"/>
              <a:t>„Občine naj ustvarijo celotno zakonodajno sled kot prilogo k vsakemu predlogu predpisa oziroma splošnega akta, ki mora biti tudi elektronsko dostopna“ </a:t>
            </a:r>
          </a:p>
          <a:p>
            <a:pPr marL="0" indent="0" algn="just">
              <a:buNone/>
            </a:pPr>
            <a:endParaRPr lang="sl-SI" sz="1400" dirty="0"/>
          </a:p>
          <a:p>
            <a:pPr marL="0" indent="0" algn="just">
              <a:buNone/>
            </a:pPr>
            <a:endParaRPr lang="sl-SI" dirty="0"/>
          </a:p>
          <a:p>
            <a:pPr marL="0" indent="0">
              <a:buNone/>
            </a:pPr>
            <a:endParaRPr lang="sl-SI" sz="1400" dirty="0"/>
          </a:p>
        </p:txBody>
      </p:sp>
    </p:spTree>
    <p:extLst>
      <p:ext uri="{BB962C8B-B14F-4D97-AF65-F5344CB8AC3E}">
        <p14:creationId xmlns:p14="http://schemas.microsoft.com/office/powerpoint/2010/main" val="4094359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87624" y="980728"/>
            <a:ext cx="7327726" cy="709960"/>
          </a:xfrm>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a:xfrm>
            <a:off x="628650" y="1825625"/>
            <a:ext cx="7886700" cy="4351338"/>
          </a:xfrm>
        </p:spPr>
        <p:txBody>
          <a:bodyPr/>
          <a:lstStyle/>
          <a:p>
            <a:pPr marL="0" indent="0" algn="ctr">
              <a:buNone/>
            </a:pPr>
            <a:r>
              <a:rPr lang="sl-SI" sz="1200" b="1" dirty="0"/>
              <a:t>KORISTNI IN  PRAKTIČNI NASVETI </a:t>
            </a:r>
            <a:endParaRPr lang="sl-SI" sz="1200" dirty="0"/>
          </a:p>
          <a:p>
            <a:pPr marL="0" indent="0">
              <a:buNone/>
            </a:pPr>
            <a:endParaRPr lang="sl-SI" sz="1200" dirty="0"/>
          </a:p>
          <a:p>
            <a:pPr marL="228600" indent="-228600" algn="just">
              <a:buAutoNum type="arabicPeriod"/>
            </a:pPr>
            <a:r>
              <a:rPr lang="sl-SI" sz="1200" dirty="0"/>
              <a:t>Pri načrtovanju priprave občinskih predpisov je priporočljivo, da občina pripravi načrt predpisov, ki jih bo posredovala v javno obravnavo v tekočem oziroma naslednjem letu tako, da pripravi in objavi načrt občinskih predpisov, ki jih namerava pripraviti za sprejem – s tem obvesti javnost o nameri </a:t>
            </a:r>
          </a:p>
          <a:p>
            <a:pPr marL="0" indent="0">
              <a:buNone/>
            </a:pPr>
            <a:endParaRPr lang="sl-SI" sz="1200" dirty="0"/>
          </a:p>
          <a:p>
            <a:pPr marL="0" indent="0">
              <a:buNone/>
            </a:pPr>
            <a:r>
              <a:rPr lang="sl-SI" sz="1200" dirty="0"/>
              <a:t>Npr. </a:t>
            </a:r>
          </a:p>
          <a:p>
            <a:pPr marL="0" indent="0">
              <a:buNone/>
            </a:pPr>
            <a:r>
              <a:rPr lang="sl-SI" sz="1200" dirty="0"/>
              <a:t>Obrazec 1: Načrt priprave občinskih predpisov za leto __________</a:t>
            </a:r>
          </a:p>
          <a:p>
            <a:pPr marL="0" indent="0">
              <a:buNone/>
            </a:pPr>
            <a:r>
              <a:rPr lang="sl-SI" sz="1200" dirty="0"/>
              <a:t>Občina ______</a:t>
            </a:r>
          </a:p>
        </p:txBody>
      </p:sp>
      <p:graphicFrame>
        <p:nvGraphicFramePr>
          <p:cNvPr id="9" name="Tabela 8"/>
          <p:cNvGraphicFramePr>
            <a:graphicFrameLocks noGrp="1"/>
          </p:cNvGraphicFramePr>
          <p:nvPr>
            <p:extLst>
              <p:ext uri="{D42A27DB-BD31-4B8C-83A1-F6EECF244321}">
                <p14:modId xmlns:p14="http://schemas.microsoft.com/office/powerpoint/2010/main" val="2931036972"/>
              </p:ext>
            </p:extLst>
          </p:nvPr>
        </p:nvGraphicFramePr>
        <p:xfrm>
          <a:off x="1547664" y="4365104"/>
          <a:ext cx="5754370" cy="457200"/>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1450025324"/>
                    </a:ext>
                  </a:extLst>
                </a:gridCol>
                <a:gridCol w="1438275">
                  <a:extLst>
                    <a:ext uri="{9D8B030D-6E8A-4147-A177-3AD203B41FA5}">
                      <a16:colId xmlns:a16="http://schemas.microsoft.com/office/drawing/2014/main" val="4178945916"/>
                    </a:ext>
                  </a:extLst>
                </a:gridCol>
                <a:gridCol w="1438910">
                  <a:extLst>
                    <a:ext uri="{9D8B030D-6E8A-4147-A177-3AD203B41FA5}">
                      <a16:colId xmlns:a16="http://schemas.microsoft.com/office/drawing/2014/main" val="2021724910"/>
                    </a:ext>
                  </a:extLst>
                </a:gridCol>
                <a:gridCol w="1438910">
                  <a:extLst>
                    <a:ext uri="{9D8B030D-6E8A-4147-A177-3AD203B41FA5}">
                      <a16:colId xmlns:a16="http://schemas.microsoft.com/office/drawing/2014/main" val="1270588875"/>
                    </a:ext>
                  </a:extLst>
                </a:gridCol>
              </a:tblGrid>
              <a:tr h="0">
                <a:tc>
                  <a:txBody>
                    <a:bodyPr/>
                    <a:lstStyle/>
                    <a:p>
                      <a:pPr algn="just">
                        <a:lnSpc>
                          <a:spcPts val="1205"/>
                        </a:lnSpc>
                      </a:pPr>
                      <a:r>
                        <a:rPr lang="sl-SI" sz="1100">
                          <a:effectLst/>
                        </a:rPr>
                        <a:t>Zap. številka</a:t>
                      </a:r>
                      <a:endParaRPr lang="sl-SI" sz="1000">
                        <a:effectLst/>
                        <a:latin typeface="Times New Roman" panose="02020603050405020304" pitchFamily="18" charset="0"/>
                      </a:endParaRPr>
                    </a:p>
                  </a:txBody>
                  <a:tcPr marL="68580" marR="68580" marT="0" marB="0"/>
                </a:tc>
                <a:tc>
                  <a:txBody>
                    <a:bodyPr/>
                    <a:lstStyle/>
                    <a:p>
                      <a:pPr algn="just">
                        <a:lnSpc>
                          <a:spcPts val="1205"/>
                        </a:lnSpc>
                      </a:pPr>
                      <a:r>
                        <a:rPr lang="sl-SI" sz="1100">
                          <a:effectLst/>
                        </a:rPr>
                        <a:t>Ime (naslov) predpisa</a:t>
                      </a:r>
                      <a:endParaRPr lang="sl-SI" sz="1000">
                        <a:effectLst/>
                        <a:latin typeface="Times New Roman" panose="02020603050405020304" pitchFamily="18" charset="0"/>
                      </a:endParaRPr>
                    </a:p>
                  </a:txBody>
                  <a:tcPr marL="68580" marR="68580" marT="0" marB="0"/>
                </a:tc>
                <a:tc>
                  <a:txBody>
                    <a:bodyPr/>
                    <a:lstStyle/>
                    <a:p>
                      <a:pPr algn="just">
                        <a:lnSpc>
                          <a:spcPts val="1205"/>
                        </a:lnSpc>
                      </a:pPr>
                      <a:r>
                        <a:rPr lang="sl-SI" sz="1100" dirty="0">
                          <a:effectLst/>
                          <a:latin typeface="+mn-lt"/>
                        </a:rPr>
                        <a:t>Način</a:t>
                      </a:r>
                      <a:r>
                        <a:rPr lang="sl-SI" sz="1100" baseline="0" dirty="0">
                          <a:effectLst/>
                          <a:latin typeface="+mn-lt"/>
                        </a:rPr>
                        <a:t> objave </a:t>
                      </a:r>
                      <a:endParaRPr lang="sl-SI" sz="1000" dirty="0">
                        <a:effectLst/>
                        <a:latin typeface="Times New Roman" panose="02020603050405020304" pitchFamily="18" charset="0"/>
                      </a:endParaRPr>
                    </a:p>
                  </a:txBody>
                  <a:tcPr marL="68580" marR="68580" marT="0" marB="0"/>
                </a:tc>
                <a:tc>
                  <a:txBody>
                    <a:bodyPr/>
                    <a:lstStyle/>
                    <a:p>
                      <a:pPr algn="just">
                        <a:lnSpc>
                          <a:spcPts val="1205"/>
                        </a:lnSpc>
                      </a:pPr>
                      <a:r>
                        <a:rPr lang="sl-SI" sz="1100" dirty="0">
                          <a:effectLst/>
                        </a:rPr>
                        <a:t>Obdobje posvetovanja</a:t>
                      </a:r>
                      <a:endParaRPr lang="sl-SI" sz="1000" dirty="0">
                        <a:effectLst/>
                        <a:latin typeface="Times New Roman" panose="02020603050405020304" pitchFamily="18" charset="0"/>
                      </a:endParaRPr>
                    </a:p>
                  </a:txBody>
                  <a:tcPr marL="68580" marR="68580" marT="0" marB="0"/>
                </a:tc>
                <a:extLst>
                  <a:ext uri="{0D108BD9-81ED-4DB2-BD59-A6C34878D82A}">
                    <a16:rowId xmlns:a16="http://schemas.microsoft.com/office/drawing/2014/main" val="159766272"/>
                  </a:ext>
                </a:extLst>
              </a:tr>
              <a:tr h="0">
                <a:tc>
                  <a:txBody>
                    <a:bodyPr/>
                    <a:lstStyle/>
                    <a:p>
                      <a:pPr algn="just">
                        <a:lnSpc>
                          <a:spcPts val="1205"/>
                        </a:lnSpc>
                      </a:pPr>
                      <a:r>
                        <a:rPr lang="sl-SI" sz="1100" dirty="0">
                          <a:effectLst/>
                        </a:rPr>
                        <a:t> </a:t>
                      </a:r>
                      <a:endParaRPr lang="sl-SI" sz="1000" dirty="0">
                        <a:effectLst/>
                        <a:latin typeface="Times New Roman" panose="02020603050405020304" pitchFamily="18" charset="0"/>
                      </a:endParaRPr>
                    </a:p>
                  </a:txBody>
                  <a:tcPr marL="68580" marR="68580" marT="0" marB="0"/>
                </a:tc>
                <a:tc>
                  <a:txBody>
                    <a:bodyPr/>
                    <a:lstStyle/>
                    <a:p>
                      <a:pPr algn="just">
                        <a:lnSpc>
                          <a:spcPts val="1205"/>
                        </a:lnSpc>
                      </a:pPr>
                      <a:r>
                        <a:rPr lang="sl-SI" sz="1100">
                          <a:effectLst/>
                        </a:rPr>
                        <a:t> </a:t>
                      </a:r>
                      <a:endParaRPr lang="sl-SI" sz="1000">
                        <a:effectLst/>
                        <a:latin typeface="Times New Roman" panose="02020603050405020304" pitchFamily="18" charset="0"/>
                      </a:endParaRPr>
                    </a:p>
                  </a:txBody>
                  <a:tcPr marL="68580" marR="68580" marT="0" marB="0"/>
                </a:tc>
                <a:tc>
                  <a:txBody>
                    <a:bodyPr/>
                    <a:lstStyle/>
                    <a:p>
                      <a:pPr algn="just">
                        <a:lnSpc>
                          <a:spcPts val="1205"/>
                        </a:lnSpc>
                      </a:pPr>
                      <a:r>
                        <a:rPr lang="sl-SI" sz="1100">
                          <a:effectLst/>
                        </a:rPr>
                        <a:t> </a:t>
                      </a:r>
                      <a:endParaRPr lang="sl-SI" sz="1000">
                        <a:effectLst/>
                        <a:latin typeface="Times New Roman" panose="02020603050405020304" pitchFamily="18" charset="0"/>
                      </a:endParaRPr>
                    </a:p>
                  </a:txBody>
                  <a:tcPr marL="68580" marR="68580" marT="0" marB="0"/>
                </a:tc>
                <a:tc>
                  <a:txBody>
                    <a:bodyPr/>
                    <a:lstStyle/>
                    <a:p>
                      <a:pPr algn="just">
                        <a:lnSpc>
                          <a:spcPts val="1205"/>
                        </a:lnSpc>
                      </a:pPr>
                      <a:r>
                        <a:rPr lang="sl-SI" sz="1100" dirty="0">
                          <a:effectLst/>
                        </a:rPr>
                        <a:t> </a:t>
                      </a:r>
                      <a:endParaRPr lang="sl-SI" sz="1000" dirty="0">
                        <a:effectLst/>
                        <a:latin typeface="Times New Roman" panose="02020603050405020304" pitchFamily="18" charset="0"/>
                      </a:endParaRPr>
                    </a:p>
                  </a:txBody>
                  <a:tcPr marL="68580" marR="68580" marT="0" marB="0"/>
                </a:tc>
                <a:extLst>
                  <a:ext uri="{0D108BD9-81ED-4DB2-BD59-A6C34878D82A}">
                    <a16:rowId xmlns:a16="http://schemas.microsoft.com/office/drawing/2014/main" val="3073197283"/>
                  </a:ext>
                </a:extLst>
              </a:tr>
            </a:tbl>
          </a:graphicData>
        </a:graphic>
      </p:graphicFrame>
    </p:spTree>
    <p:extLst>
      <p:ext uri="{BB962C8B-B14F-4D97-AF65-F5344CB8AC3E}">
        <p14:creationId xmlns:p14="http://schemas.microsoft.com/office/powerpoint/2010/main" val="2905904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marL="0" indent="0"/>
            <a:r>
              <a:rPr lang="sl-SI" altLang="sl-SI" sz="1000" dirty="0">
                <a:solidFill>
                  <a:schemeClr val="bg2"/>
                </a:solidFill>
              </a:rPr>
              <a:t>Priporočila občinam za zagotavljanje </a:t>
            </a:r>
            <a:br>
              <a:rPr lang="sl-SI" altLang="sl-SI" sz="1000" dirty="0">
                <a:solidFill>
                  <a:schemeClr val="bg2"/>
                </a:solidFill>
              </a:rPr>
            </a:br>
            <a:r>
              <a:rPr lang="sl-SI" altLang="sl-SI" sz="1000" dirty="0">
                <a:solidFill>
                  <a:schemeClr val="bg2"/>
                </a:solidFill>
              </a:rPr>
              <a:t>zakonodajne sledi na lokalni ravni</a:t>
            </a:r>
            <a:br>
              <a:rPr lang="sl-SI" altLang="sl-SI" sz="1000" dirty="0">
                <a:solidFill>
                  <a:schemeClr val="bg2"/>
                </a:solidFill>
              </a:rPr>
            </a:br>
            <a:endParaRPr lang="sl-SI" sz="1000" dirty="0"/>
          </a:p>
        </p:txBody>
      </p:sp>
      <p:sp>
        <p:nvSpPr>
          <p:cNvPr id="3" name="Označba mesta vsebine 2"/>
          <p:cNvSpPr>
            <a:spLocks noGrp="1"/>
          </p:cNvSpPr>
          <p:nvPr>
            <p:ph idx="1"/>
          </p:nvPr>
        </p:nvSpPr>
        <p:spPr/>
        <p:txBody>
          <a:bodyPr/>
          <a:lstStyle/>
          <a:p>
            <a:pPr>
              <a:buFontTx/>
              <a:buChar char="-"/>
            </a:pPr>
            <a:r>
              <a:rPr lang="sl-SI" sz="2000" dirty="0"/>
              <a:t>V tem koraku občina preveri potrebe po spremembi/dopolnitvi obstoječih predpisov; presodi, ali je za odpravo težav potrebno pripraviti nov ali dopolnjen predpis</a:t>
            </a:r>
          </a:p>
          <a:p>
            <a:pPr>
              <a:buFontTx/>
              <a:buChar char="-"/>
            </a:pPr>
            <a:endParaRPr lang="sl-SI" sz="2000" dirty="0"/>
          </a:p>
          <a:p>
            <a:pPr marL="0" indent="0">
              <a:buNone/>
            </a:pPr>
            <a:endParaRPr lang="sl-SI" sz="2000" dirty="0"/>
          </a:p>
          <a:p>
            <a:pPr>
              <a:buFontTx/>
              <a:buChar char="-"/>
            </a:pPr>
            <a:r>
              <a:rPr lang="sl-SI" sz="2000" dirty="0"/>
              <a:t>Če občina ugotovi, da je potrebno pripraviti nov predpis, opredeli potrebe in probleme, ki naj bi jih predpis odpravil</a:t>
            </a:r>
          </a:p>
        </p:txBody>
      </p:sp>
    </p:spTree>
    <p:extLst>
      <p:ext uri="{BB962C8B-B14F-4D97-AF65-F5344CB8AC3E}">
        <p14:creationId xmlns:p14="http://schemas.microsoft.com/office/powerpoint/2010/main" val="135308634"/>
      </p:ext>
    </p:extLst>
  </p:cSld>
  <p:clrMapOvr>
    <a:masterClrMapping/>
  </p:clrMapOvr>
</p:sld>
</file>

<file path=ppt/theme/theme1.xml><?xml version="1.0" encoding="utf-8"?>
<a:theme xmlns:a="http://schemas.openxmlformats.org/drawingml/2006/main" name="MJU_ppt_Ang">
  <a:themeElements>
    <a:clrScheme name="MJU_ppt_A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JU_ppt_Ang">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JU_ppt_A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JU_ppt_A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JU_ppt_A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JU_ppt_A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JU_ppt_A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JU_ppt_A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JU_ppt_A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JU_ppt_A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JU_ppt_A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JU_ppt_A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JU_ppt_A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JU_ppt_A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JU_ppt_Slo.pot [Združljivostni način]" id="{DA1FC6A8-8B3A-453A-A4EA-8899E82DF441}" vid="{89F339F3-4EB5-407E-A88E-A31F8A7AE2DB}"/>
    </a:ext>
  </a:extLst>
</a:theme>
</file>

<file path=docProps/app.xml><?xml version="1.0" encoding="utf-8"?>
<Properties xmlns="http://schemas.openxmlformats.org/officeDocument/2006/extended-properties" xmlns:vt="http://schemas.openxmlformats.org/officeDocument/2006/docPropsVTypes">
  <Template>MJU-Zakonodajna sled</Template>
  <TotalTime>270</TotalTime>
  <Words>994</Words>
  <Application>Microsoft Office PowerPoint</Application>
  <PresentationFormat>Diaprojekcija na zaslonu (4:3)</PresentationFormat>
  <Paragraphs>189</Paragraphs>
  <Slides>14</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14</vt:i4>
      </vt:variant>
    </vt:vector>
  </HeadingPairs>
  <TitlesOfParts>
    <vt:vector size="19" baseType="lpstr">
      <vt:lpstr>Arial</vt:lpstr>
      <vt:lpstr>Calibri</vt:lpstr>
      <vt:lpstr>Republika</vt:lpstr>
      <vt:lpstr>Times New Roman</vt:lpstr>
      <vt:lpstr>MJU_ppt_Ang</vt:lpstr>
      <vt:lpstr>Priprava občinskih predpisov – transparentnost in zakonodajna sled</vt:lpstr>
      <vt:lpstr>Priporočila občinam za zagotavljanje  zakonodajne sledi na lokalni ravni </vt:lpstr>
      <vt:lpstr>Priporočila občinam za zagotavljanje  zakonodajne sledi na lokalni ravni </vt:lpstr>
      <vt:lpstr>Priporočila občinam za zagotavljanje  zakonodajne sledi na lokalni ravni</vt:lpstr>
      <vt:lpstr>Priporočila občinam za zagotavljanje  zakonodajne sledi na lokalni ravni</vt:lpstr>
      <vt:lpstr>Priporočila občinam za zagotavljanje  zakonodajne sledi na lokalni ravni</vt:lpstr>
      <vt:lpstr>Priporočila občinam za zagotavljanje  zakonodajne sledi na lokalni ravni</vt:lpstr>
      <vt:lpstr>Priporočila občinam za zagotavljanje  zakonodajne sledi na lokalni ravni </vt:lpstr>
      <vt:lpstr>Priporočila občinam za zagotavljanje  zakonodajne sledi na lokalni ravni </vt:lpstr>
      <vt:lpstr>Priporočila občinam za zagotavljanje  zakonodajne sledi na lokalni ravni </vt:lpstr>
      <vt:lpstr>Priporočila občinam za zagotavljanje  zakonodajne sledi na lokalni ravni </vt:lpstr>
      <vt:lpstr>Priporočila občinam za zagotavljanje  zakonodajne sledi na lokalni ravni </vt:lpstr>
      <vt:lpstr>Priporočila občinam za zagotavljanje  zakonodajne sledi na lokalni ravni </vt:lpstr>
      <vt:lpstr>Priporočila občinam za zagotavljanje  zakonodajne sledi na lokalni ravni </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Jurij Mezek</dc:creator>
  <cp:lastModifiedBy>Jurij Mezek</cp:lastModifiedBy>
  <cp:revision>59</cp:revision>
  <dcterms:created xsi:type="dcterms:W3CDTF">2017-05-31T12:50:21Z</dcterms:created>
  <dcterms:modified xsi:type="dcterms:W3CDTF">2017-10-24T07:53:53Z</dcterms:modified>
</cp:coreProperties>
</file>