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10400" cy="9236075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8" autoAdjust="0"/>
  </p:normalViewPr>
  <p:slideViewPr>
    <p:cSldViewPr>
      <p:cViewPr varScale="1">
        <p:scale>
          <a:sx n="89" d="100"/>
          <a:sy n="89" d="100"/>
        </p:scale>
        <p:origin x="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E66317-48CE-4D21-996F-B58051448C8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3898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7C26D-43FD-4071-926F-13FD8301549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6707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70ABF-9ACB-4549-9C7E-318B64D464B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05204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2953D-E2B9-48A9-81FC-C01C6C1B109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1591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2005A-DB6B-4103-AF69-B44BDBDD76C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455960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76B0A-F9CA-4A6C-8433-235773FEB23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91646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5527F5-519F-4F4D-A005-2851A98DA14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707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F1F28-2F0E-4A44-A75D-10A6F223F85A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8664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F02C1-61BC-4DCF-9DEB-7FC737A1C0DB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51932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C8FBD-123C-4A30-A174-289F95823AA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574887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A6C3E-D547-4404-B76B-19090D50886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20879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58CFFF-E7F8-47BE-8FC9-71DA3F12F77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TextBox 7"/>
          <p:cNvSpPr txBox="1"/>
          <p:nvPr/>
        </p:nvSpPr>
        <p:spPr>
          <a:xfrm>
            <a:off x="962025" y="708025"/>
            <a:ext cx="1936750" cy="2127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838"/>
              </a:lnSpc>
            </a:pPr>
            <a:r>
              <a:rPr lang="sl-SI" altLang="sl-SI" sz="700">
                <a:solidFill>
                  <a:schemeClr val="tx2"/>
                </a:solidFill>
                <a:latin typeface="Republika" panose="02000506040000020004" pitchFamily="2" charset="-18"/>
              </a:rPr>
              <a:t>REPUBLIKA SLOVENIJA</a:t>
            </a:r>
            <a:endParaRPr lang="en-US" altLang="sl-SI" sz="700">
              <a:solidFill>
                <a:schemeClr val="tx2"/>
              </a:solidFill>
              <a:latin typeface="Republika" panose="02000506040000020004" pitchFamily="2" charset="-18"/>
            </a:endParaRPr>
          </a:p>
          <a:p>
            <a:pPr>
              <a:lnSpc>
                <a:spcPts val="838"/>
              </a:lnSpc>
            </a:pPr>
            <a:r>
              <a:rPr lang="sl-SI" altLang="sl-SI" sz="700" b="1">
                <a:solidFill>
                  <a:schemeClr val="tx2"/>
                </a:solidFill>
                <a:latin typeface="Republika" panose="02000506040000020004" pitchFamily="2" charset="-18"/>
              </a:rPr>
              <a:t>MINISTRSTVO ZA JAVNO UPRAVO</a:t>
            </a:r>
            <a:endParaRPr lang="en-US" altLang="sl-SI" sz="700" b="1">
              <a:solidFill>
                <a:schemeClr val="tx2"/>
              </a:solidFill>
              <a:latin typeface="Republika" panose="02000506040000020004" pitchFamily="2" charset="-18"/>
            </a:endParaRPr>
          </a:p>
        </p:txBody>
      </p:sp>
      <p:pic>
        <p:nvPicPr>
          <p:cNvPr id="1032" name="Picture 8" descr="grb moder za 10 pt.wm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712788"/>
            <a:ext cx="166687" cy="20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.int/en/web/good-governance/civil-participation-in-decision-making-processe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992449"/>
            <a:ext cx="7886700" cy="4532894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1800"/>
              </a:spcAft>
              <a:buNone/>
            </a:pP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SMERNICE SVETA EVROPE ZA SODELOVANJE JAVNOSTI PRI ODLOČANJU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Mag. Jurij Mezek					Maribor, 25.10. 2017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Ministrstvo za javno upravo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Služba za lokalno samoupravo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047651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622562"/>
            <a:ext cx="7886700" cy="4902781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SVET EVROPE: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SMERNICE ZA SODELOVANJE JAVNOSTI PRI POLITIČNEM ODLOČANJU 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GB" sz="1800" b="1" i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Guidelines for civil participation in political decision-making</a:t>
            </a:r>
            <a:endParaRPr lang="sl-SI" sz="1800" b="1" i="1" dirty="0">
              <a:solidFill>
                <a:srgbClr val="C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l-SI" sz="1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implementacija dodatnega protokola k ELLS - </a:t>
            </a:r>
            <a:r>
              <a:rPr lang="en-US" sz="1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Additional Protocol to the European Charter of Local Self-Government on the right to participate in the affairs of a local authority</a:t>
            </a: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l-SI" sz="1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številni dokumenti SE prispevajo k izgradnji pogojev za sodelovanje javnosti pri odločanju, temeljni pa je </a:t>
            </a:r>
            <a:r>
              <a:rPr lang="sl-SI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Evropska konvencija o varstvu človekovih pravic in temeljnih svoboščin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l-SI" sz="1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Smernice je potrdil Odbor ministrov Sveta Evrope (sept. </a:t>
            </a:r>
            <a:r>
              <a:rPr lang="sl-SI" sz="1800" b="1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2017)</a:t>
            </a: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sl-SI" sz="1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več na: </a:t>
            </a:r>
            <a:r>
              <a:rPr lang="sl-SI" sz="18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http://www.coe.int/en/web/good-governance/civil-participation-in-decision-making-processes</a:t>
            </a: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1025" name="Picture 1" descr="spac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pac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pac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pac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75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834655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SMERNICE TEMELJIJO NA: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000" dirty="0">
                <a:solidFill>
                  <a:srgbClr val="002060"/>
                </a:solidFill>
              </a:rPr>
              <a:t>12-tih načelih dobrega upravljanja (4 načelo – transparentnost)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000" dirty="0">
                <a:solidFill>
                  <a:srgbClr val="002060"/>
                </a:solidFill>
              </a:rPr>
              <a:t>dobrih praksah in standardih držav članic SE v zvezi s sodelovanjem javnosti pri političnem odločanju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l-SI" sz="2000" dirty="0">
                <a:solidFill>
                  <a:srgbClr val="002060"/>
                </a:solidFill>
              </a:rPr>
              <a:t>študiji Sveta Evrope: </a:t>
            </a:r>
            <a:r>
              <a:rPr lang="en-US" sz="2000" dirty="0">
                <a:solidFill>
                  <a:srgbClr val="002060"/>
                </a:solidFill>
              </a:rPr>
              <a:t>Civil participation in decision-making processes - An Overview of Standards and Practices in Council of Europe Member States</a:t>
            </a:r>
            <a:endParaRPr lang="sl-SI" sz="20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sl-SI" sz="2000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417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281114"/>
            <a:ext cx="7886700" cy="5388246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NAMEN  SMERNIC: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krepitev  in pospeševanje sodelovanje javnosti (posameznikov, nevladnih organizacij, civilne družbe) v procesu političnega odločanja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DEFINICIJE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sodelovanje javnosti – pomeni vključenost posameznikov, nevladnih organizacij, civilne družbe v proces političnega odločanja, ki je drugačen od neposredne vključenosti političnih strank in lobiranja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 odločanja – se nanaša na pripravo, sprejem, uporabo, vrednotenje in spremembe političnih dokumentov, zakonov, strategij, regulacij … na državni, regionalni ali lokalni ravni</a:t>
            </a:r>
          </a:p>
          <a:p>
            <a:pPr>
              <a:buFont typeface="Wingdings" panose="05000000000000000000" pitchFamily="2" charset="2"/>
              <a:buChar char="q"/>
            </a:pPr>
            <a:endParaRPr lang="sl-SI" sz="2000" dirty="0">
              <a:solidFill>
                <a:srgbClr val="002060"/>
              </a:solidFill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03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472608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POGOJI IN NAČELA: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ZAGOTAVLJANJE POGOJEV ZA SODELOVANJE JAVNOSTI: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sodelovanje zahteva pošteno in iskreno izmenjavo mnenj in zagotovitev, da so pogledi civilne družbe učinkovito vključeni v premislek javnih oblasti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Pogoji:</a:t>
            </a:r>
          </a:p>
          <a:p>
            <a:pPr lvl="2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spoštovanje človekovih pravic in temeljnih svoboščin</a:t>
            </a:r>
          </a:p>
          <a:p>
            <a:pPr lvl="2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države članice morajo zagotavljati ustrezno okolje za delovanje civilne družbe v najširšem pomenu besede</a:t>
            </a:r>
          </a:p>
          <a:p>
            <a:pPr lvl="2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2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priznavanje, zaščita in podpora vlogi civilne družbe v pluralni družbi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NAČELA 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medsebojno spoštovanje vseh vključenih v proces na osnovi poštenega in vzajemnega sodelovanja in obojestranskega zaupanja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spoštovanje neodvisnega položaja nevladnih organizacij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spoštovanje položaja javnih oblasti in njihove odgovornosti ter obveznosti v odločanju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odprtost, odgovornost, transparentnost, enakost spolov, mladih, starejših …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747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651000"/>
            <a:ext cx="7886700" cy="4874344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OSNOVNA PRAVILA SODELOVANJA JAVNOSTI V PROCESU POLITIČNEGA ODLOČANJA (poudarki za javne oblasti):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javne oblasti morajo zagotoviti dostop do informacij, transparentnost 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javne oblasti morajo zagotoviti ustrezne informacije v ustreznem časovnem okviru, ki še omogoča vpliv na odločitve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javne oblasti se morajo izogibati neprimernemu obremenjevanju posameznikov, nevladnih organizacij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vzpostavitev različnih platform za sodelovanje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359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itle 1"/>
          <p:cNvSpPr>
            <a:spLocks/>
          </p:cNvSpPr>
          <p:nvPr/>
        </p:nvSpPr>
        <p:spPr bwMode="auto">
          <a:xfrm>
            <a:off x="971600" y="1622562"/>
            <a:ext cx="7200900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sl-SI" altLang="sl-SI" b="1">
                <a:solidFill>
                  <a:srgbClr val="999999"/>
                </a:solidFill>
                <a:cs typeface="Arial" panose="020B0604020202020204" pitchFamily="34" charset="0"/>
              </a:rPr>
              <a:t> </a:t>
            </a:r>
            <a:endParaRPr lang="en-US" altLang="sl-SI" b="1">
              <a:solidFill>
                <a:srgbClr val="999999"/>
              </a:solidFill>
              <a:cs typeface="Arial" panose="020B0604020202020204" pitchFamily="34" charset="0"/>
            </a:endParaRPr>
          </a:p>
        </p:txBody>
      </p:sp>
      <p:sp>
        <p:nvSpPr>
          <p:cNvPr id="2056" name="TextBox 7"/>
          <p:cNvSpPr txBox="1">
            <a:spLocks noChangeArrowheads="1"/>
          </p:cNvSpPr>
          <p:nvPr/>
        </p:nvSpPr>
        <p:spPr bwMode="auto">
          <a:xfrm>
            <a:off x="1331913" y="1281113"/>
            <a:ext cx="191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sl-SI" altLang="sl-SI">
                <a:latin typeface="Calibri" panose="020F0502020204030204" pitchFamily="34" charset="0"/>
              </a:rPr>
              <a:t>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28650" y="1651000"/>
            <a:ext cx="7886700" cy="4874344"/>
          </a:xfrm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IZVEDBA  (implementacija):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največjem obsegu izvajati smernice: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ozaveščanje javnosti (npr. današnji seminar)</a:t>
            </a:r>
          </a:p>
          <a:p>
            <a:pPr lv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0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prevajanje, usposabljanje javnih uslužbencev, podpora za usposabljanje civilne družbe</a:t>
            </a: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sl-SI" sz="2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države članice morajo izvajati smernice tako, da omogočijo javnim oblastem, da jih dejansko uporabijo</a:t>
            </a: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sl-SI" sz="20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sl-SI" sz="18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sl-SI" sz="105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392727"/>
      </p:ext>
    </p:extLst>
  </p:cSld>
  <p:clrMapOvr>
    <a:masterClrMapping/>
  </p:clrMapOvr>
</p:sld>
</file>

<file path=ppt/theme/theme1.xml><?xml version="1.0" encoding="utf-8"?>
<a:theme xmlns:a="http://schemas.openxmlformats.org/drawingml/2006/main" name="MJU_ppt_Ang">
  <a:themeElements>
    <a:clrScheme name="MJU_ppt_A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JU_ppt_A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JU_ppt_A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JU_ppt_A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JU_ppt_A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JU_ppt_Slo.pot [Združljivostni način]" id="{DA1FC6A8-8B3A-453A-A4EA-8899E82DF441}" vid="{89F339F3-4EB5-407E-A88E-A31F8A7AE2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MJU-PPT</Template>
  <TotalTime>356</TotalTime>
  <Words>468</Words>
  <Application>Microsoft Office PowerPoint</Application>
  <PresentationFormat>Diaprojekcija na zaslonu (4:3)</PresentationFormat>
  <Paragraphs>126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Arial</vt:lpstr>
      <vt:lpstr>Calibri</vt:lpstr>
      <vt:lpstr>Republika</vt:lpstr>
      <vt:lpstr>Times New Roman</vt:lpstr>
      <vt:lpstr>Wingdings</vt:lpstr>
      <vt:lpstr>MJU_ppt_Ang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Andrej Čokert</dc:creator>
  <cp:lastModifiedBy>Jurij Mezek</cp:lastModifiedBy>
  <cp:revision>23</cp:revision>
  <cp:lastPrinted>2017-06-02T12:20:01Z</cp:lastPrinted>
  <dcterms:created xsi:type="dcterms:W3CDTF">2017-06-02T07:36:56Z</dcterms:created>
  <dcterms:modified xsi:type="dcterms:W3CDTF">2017-10-25T05:41:01Z</dcterms:modified>
</cp:coreProperties>
</file>