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7" r:id="rId6"/>
    <p:sldId id="261" r:id="rId7"/>
    <p:sldId id="262" r:id="rId8"/>
    <p:sldId id="263" r:id="rId9"/>
    <p:sldId id="264" r:id="rId10"/>
    <p:sldId id="270" r:id="rId11"/>
    <p:sldId id="265" r:id="rId12"/>
    <p:sldId id="266" r:id="rId13"/>
    <p:sldId id="268" r:id="rId14"/>
    <p:sldId id="271" r:id="rId15"/>
    <p:sldId id="272" r:id="rId16"/>
    <p:sldId id="273" r:id="rId17"/>
    <p:sldId id="274" r:id="rId18"/>
    <p:sldId id="269" r:id="rId19"/>
  </p:sldIdLst>
  <p:sldSz cx="9144000" cy="6858000" type="screen4x3"/>
  <p:notesSz cx="6858000" cy="9144000"/>
  <p:defaultTextStyle>
    <a:defPPr>
      <a:defRPr lang="sl-SI"/>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98" autoAdjust="0"/>
  </p:normalViewPr>
  <p:slideViewPr>
    <p:cSldViewPr>
      <p:cViewPr varScale="1">
        <p:scale>
          <a:sx n="89" d="100"/>
          <a:sy n="89" d="100"/>
        </p:scale>
        <p:origin x="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da uredite slog podnaslova matrice</a:t>
            </a:r>
          </a:p>
        </p:txBody>
      </p:sp>
      <p:sp>
        <p:nvSpPr>
          <p:cNvPr id="4" name="Označba mesta datuma 3"/>
          <p:cNvSpPr>
            <a:spLocks noGrp="1"/>
          </p:cNvSpPr>
          <p:nvPr>
            <p:ph type="dt" sz="half" idx="10"/>
          </p:nvPr>
        </p:nvSpPr>
        <p:spPr/>
        <p:txBody>
          <a:bodyPr/>
          <a:lstStyle>
            <a:lvl1pPr>
              <a:defRPr/>
            </a:lvl1pPr>
          </a:lstStyle>
          <a:p>
            <a:endParaRPr lang="sl-SI" altLang="sl-SI"/>
          </a:p>
        </p:txBody>
      </p:sp>
      <p:sp>
        <p:nvSpPr>
          <p:cNvPr id="5" name="Označba mesta noge 4"/>
          <p:cNvSpPr>
            <a:spLocks noGrp="1"/>
          </p:cNvSpPr>
          <p:nvPr>
            <p:ph type="ftr" sz="quarter" idx="11"/>
          </p:nvPr>
        </p:nvSpPr>
        <p:spPr/>
        <p:txBody>
          <a:bodyPr/>
          <a:lstStyle>
            <a:lvl1pPr>
              <a:defRPr/>
            </a:lvl1pPr>
          </a:lstStyle>
          <a:p>
            <a:endParaRPr lang="sl-SI" altLang="sl-SI"/>
          </a:p>
        </p:txBody>
      </p:sp>
      <p:sp>
        <p:nvSpPr>
          <p:cNvPr id="6" name="Označba mesta številke diapozitiva 5"/>
          <p:cNvSpPr>
            <a:spLocks noGrp="1"/>
          </p:cNvSpPr>
          <p:nvPr>
            <p:ph type="sldNum" sz="quarter" idx="12"/>
          </p:nvPr>
        </p:nvSpPr>
        <p:spPr/>
        <p:txBody>
          <a:bodyPr/>
          <a:lstStyle>
            <a:lvl1pPr>
              <a:defRPr/>
            </a:lvl1pPr>
          </a:lstStyle>
          <a:p>
            <a:fld id="{B0E66317-48CE-4D21-996F-B58051448C8C}" type="slidenum">
              <a:rPr lang="sl-SI" altLang="sl-SI"/>
              <a:pPr/>
              <a:t>‹#›</a:t>
            </a:fld>
            <a:endParaRPr lang="sl-SI" altLang="sl-SI"/>
          </a:p>
        </p:txBody>
      </p:sp>
    </p:spTree>
    <p:extLst>
      <p:ext uri="{BB962C8B-B14F-4D97-AF65-F5344CB8AC3E}">
        <p14:creationId xmlns:p14="http://schemas.microsoft.com/office/powerpoint/2010/main" val="738986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a:xfrm>
            <a:off x="628650" y="365125"/>
            <a:ext cx="7886700" cy="1325563"/>
          </a:xfrm>
          <a:prstGeom prst="rect">
            <a:avLst/>
          </a:prstGeom>
        </p:spPr>
        <p:txBody>
          <a:bodyPr/>
          <a:lstStyle/>
          <a:p>
            <a:r>
              <a:rPr lang="sl-SI"/>
              <a:t>Uredite slog naslova matrice</a:t>
            </a:r>
          </a:p>
        </p:txBody>
      </p:sp>
      <p:sp>
        <p:nvSpPr>
          <p:cNvPr id="3" name="Označba mesta navpičnega besedila 2"/>
          <p:cNvSpPr>
            <a:spLocks noGrp="1"/>
          </p:cNvSpPr>
          <p:nvPr>
            <p:ph type="body" orient="vert" idx="1"/>
          </p:nvPr>
        </p:nvSpPr>
        <p:spPr>
          <a:xfrm>
            <a:off x="628650" y="1825625"/>
            <a:ext cx="7886700" cy="4351338"/>
          </a:xfrm>
          <a:prstGeom prst="rect">
            <a:avLst/>
          </a:prstGeo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lvl1pPr>
              <a:defRPr/>
            </a:lvl1pPr>
          </a:lstStyle>
          <a:p>
            <a:endParaRPr lang="sl-SI" altLang="sl-SI"/>
          </a:p>
        </p:txBody>
      </p:sp>
      <p:sp>
        <p:nvSpPr>
          <p:cNvPr id="5" name="Označba mesta noge 4"/>
          <p:cNvSpPr>
            <a:spLocks noGrp="1"/>
          </p:cNvSpPr>
          <p:nvPr>
            <p:ph type="ftr" sz="quarter" idx="11"/>
          </p:nvPr>
        </p:nvSpPr>
        <p:spPr/>
        <p:txBody>
          <a:bodyPr/>
          <a:lstStyle>
            <a:lvl1pPr>
              <a:defRPr/>
            </a:lvl1pPr>
          </a:lstStyle>
          <a:p>
            <a:endParaRPr lang="sl-SI" altLang="sl-SI"/>
          </a:p>
        </p:txBody>
      </p:sp>
      <p:sp>
        <p:nvSpPr>
          <p:cNvPr id="6" name="Označba mesta številke diapozitiva 5"/>
          <p:cNvSpPr>
            <a:spLocks noGrp="1"/>
          </p:cNvSpPr>
          <p:nvPr>
            <p:ph type="sldNum" sz="quarter" idx="12"/>
          </p:nvPr>
        </p:nvSpPr>
        <p:spPr/>
        <p:txBody>
          <a:bodyPr/>
          <a:lstStyle>
            <a:lvl1pPr>
              <a:defRPr/>
            </a:lvl1pPr>
          </a:lstStyle>
          <a:p>
            <a:fld id="{87C7C26D-43FD-4071-926F-13FD8301549A}" type="slidenum">
              <a:rPr lang="sl-SI" altLang="sl-SI"/>
              <a:pPr/>
              <a:t>‹#›</a:t>
            </a:fld>
            <a:endParaRPr lang="sl-SI" altLang="sl-SI"/>
          </a:p>
        </p:txBody>
      </p:sp>
    </p:spTree>
    <p:extLst>
      <p:ext uri="{BB962C8B-B14F-4D97-AF65-F5344CB8AC3E}">
        <p14:creationId xmlns:p14="http://schemas.microsoft.com/office/powerpoint/2010/main" val="3667078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543675" y="365125"/>
            <a:ext cx="1971675" cy="5811838"/>
          </a:xfrm>
          <a:prstGeom prst="rect">
            <a:avLst/>
          </a:prstGeo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628650" y="365125"/>
            <a:ext cx="5762625" cy="5811838"/>
          </a:xfrm>
          <a:prstGeom prst="rect">
            <a:avLst/>
          </a:prstGeo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lvl1pPr>
              <a:defRPr/>
            </a:lvl1pPr>
          </a:lstStyle>
          <a:p>
            <a:endParaRPr lang="sl-SI" altLang="sl-SI"/>
          </a:p>
        </p:txBody>
      </p:sp>
      <p:sp>
        <p:nvSpPr>
          <p:cNvPr id="5" name="Označba mesta noge 4"/>
          <p:cNvSpPr>
            <a:spLocks noGrp="1"/>
          </p:cNvSpPr>
          <p:nvPr>
            <p:ph type="ftr" sz="quarter" idx="11"/>
          </p:nvPr>
        </p:nvSpPr>
        <p:spPr/>
        <p:txBody>
          <a:bodyPr/>
          <a:lstStyle>
            <a:lvl1pPr>
              <a:defRPr/>
            </a:lvl1pPr>
          </a:lstStyle>
          <a:p>
            <a:endParaRPr lang="sl-SI" altLang="sl-SI"/>
          </a:p>
        </p:txBody>
      </p:sp>
      <p:sp>
        <p:nvSpPr>
          <p:cNvPr id="6" name="Označba mesta številke diapozitiva 5"/>
          <p:cNvSpPr>
            <a:spLocks noGrp="1"/>
          </p:cNvSpPr>
          <p:nvPr>
            <p:ph type="sldNum" sz="quarter" idx="12"/>
          </p:nvPr>
        </p:nvSpPr>
        <p:spPr/>
        <p:txBody>
          <a:bodyPr/>
          <a:lstStyle>
            <a:lvl1pPr>
              <a:defRPr/>
            </a:lvl1pPr>
          </a:lstStyle>
          <a:p>
            <a:fld id="{F7A70ABF-9ACB-4549-9C7E-318B64D464B3}" type="slidenum">
              <a:rPr lang="sl-SI" altLang="sl-SI"/>
              <a:pPr/>
              <a:t>‹#›</a:t>
            </a:fld>
            <a:endParaRPr lang="sl-SI" altLang="sl-SI"/>
          </a:p>
        </p:txBody>
      </p:sp>
    </p:spTree>
    <p:extLst>
      <p:ext uri="{BB962C8B-B14F-4D97-AF65-F5344CB8AC3E}">
        <p14:creationId xmlns:p14="http://schemas.microsoft.com/office/powerpoint/2010/main" val="1052044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28650" y="365125"/>
            <a:ext cx="7886700" cy="1325563"/>
          </a:xfrm>
          <a:prstGeom prst="rect">
            <a:avLst/>
          </a:prstGeom>
        </p:spPr>
        <p:txBody>
          <a:bodyPr/>
          <a:lstStyle/>
          <a:p>
            <a:r>
              <a:rPr lang="sl-SI"/>
              <a:t>Uredite slog naslova matrice</a:t>
            </a:r>
          </a:p>
        </p:txBody>
      </p:sp>
      <p:sp>
        <p:nvSpPr>
          <p:cNvPr id="3" name="Označba mesta vsebine 2"/>
          <p:cNvSpPr>
            <a:spLocks noGrp="1"/>
          </p:cNvSpPr>
          <p:nvPr>
            <p:ph idx="1"/>
          </p:nvPr>
        </p:nvSpPr>
        <p:spPr>
          <a:xfrm>
            <a:off x="628650" y="1825625"/>
            <a:ext cx="7886700" cy="4351338"/>
          </a:xfrm>
          <a:prstGeom prst="rect">
            <a:avLst/>
          </a:prstGeo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lvl1pPr>
              <a:defRPr/>
            </a:lvl1pPr>
          </a:lstStyle>
          <a:p>
            <a:endParaRPr lang="sl-SI" altLang="sl-SI"/>
          </a:p>
        </p:txBody>
      </p:sp>
      <p:sp>
        <p:nvSpPr>
          <p:cNvPr id="5" name="Označba mesta noge 4"/>
          <p:cNvSpPr>
            <a:spLocks noGrp="1"/>
          </p:cNvSpPr>
          <p:nvPr>
            <p:ph type="ftr" sz="quarter" idx="11"/>
          </p:nvPr>
        </p:nvSpPr>
        <p:spPr/>
        <p:txBody>
          <a:bodyPr/>
          <a:lstStyle>
            <a:lvl1pPr>
              <a:defRPr/>
            </a:lvl1pPr>
          </a:lstStyle>
          <a:p>
            <a:endParaRPr lang="sl-SI" altLang="sl-SI"/>
          </a:p>
        </p:txBody>
      </p:sp>
      <p:sp>
        <p:nvSpPr>
          <p:cNvPr id="6" name="Označba mesta številke diapozitiva 5"/>
          <p:cNvSpPr>
            <a:spLocks noGrp="1"/>
          </p:cNvSpPr>
          <p:nvPr>
            <p:ph type="sldNum" sz="quarter" idx="12"/>
          </p:nvPr>
        </p:nvSpPr>
        <p:spPr/>
        <p:txBody>
          <a:bodyPr/>
          <a:lstStyle>
            <a:lvl1pPr>
              <a:defRPr/>
            </a:lvl1pPr>
          </a:lstStyle>
          <a:p>
            <a:fld id="{3752953D-E2B9-48A9-81FC-C01C6C1B1098}" type="slidenum">
              <a:rPr lang="sl-SI" altLang="sl-SI"/>
              <a:pPr/>
              <a:t>‹#›</a:t>
            </a:fld>
            <a:endParaRPr lang="sl-SI" altLang="sl-SI"/>
          </a:p>
        </p:txBody>
      </p:sp>
    </p:spTree>
    <p:extLst>
      <p:ext uri="{BB962C8B-B14F-4D97-AF65-F5344CB8AC3E}">
        <p14:creationId xmlns:p14="http://schemas.microsoft.com/office/powerpoint/2010/main" val="615915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623888" y="1709738"/>
            <a:ext cx="7886700" cy="2852737"/>
          </a:xfrm>
          <a:prstGeom prst="rect">
            <a:avLst/>
          </a:prstGeo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l-SI"/>
              <a:t>Uredite sloge besedila matrice</a:t>
            </a:r>
          </a:p>
        </p:txBody>
      </p:sp>
      <p:sp>
        <p:nvSpPr>
          <p:cNvPr id="4" name="Označba mesta datuma 3"/>
          <p:cNvSpPr>
            <a:spLocks noGrp="1"/>
          </p:cNvSpPr>
          <p:nvPr>
            <p:ph type="dt" sz="half" idx="10"/>
          </p:nvPr>
        </p:nvSpPr>
        <p:spPr/>
        <p:txBody>
          <a:bodyPr/>
          <a:lstStyle>
            <a:lvl1pPr>
              <a:defRPr/>
            </a:lvl1pPr>
          </a:lstStyle>
          <a:p>
            <a:endParaRPr lang="sl-SI" altLang="sl-SI"/>
          </a:p>
        </p:txBody>
      </p:sp>
      <p:sp>
        <p:nvSpPr>
          <p:cNvPr id="5" name="Označba mesta noge 4"/>
          <p:cNvSpPr>
            <a:spLocks noGrp="1"/>
          </p:cNvSpPr>
          <p:nvPr>
            <p:ph type="ftr" sz="quarter" idx="11"/>
          </p:nvPr>
        </p:nvSpPr>
        <p:spPr/>
        <p:txBody>
          <a:bodyPr/>
          <a:lstStyle>
            <a:lvl1pPr>
              <a:defRPr/>
            </a:lvl1pPr>
          </a:lstStyle>
          <a:p>
            <a:endParaRPr lang="sl-SI" altLang="sl-SI"/>
          </a:p>
        </p:txBody>
      </p:sp>
      <p:sp>
        <p:nvSpPr>
          <p:cNvPr id="6" name="Označba mesta številke diapozitiva 5"/>
          <p:cNvSpPr>
            <a:spLocks noGrp="1"/>
          </p:cNvSpPr>
          <p:nvPr>
            <p:ph type="sldNum" sz="quarter" idx="12"/>
          </p:nvPr>
        </p:nvSpPr>
        <p:spPr/>
        <p:txBody>
          <a:bodyPr/>
          <a:lstStyle>
            <a:lvl1pPr>
              <a:defRPr/>
            </a:lvl1pPr>
          </a:lstStyle>
          <a:p>
            <a:fld id="{A012005A-DB6B-4103-AF69-B44BDBDD76CB}" type="slidenum">
              <a:rPr lang="sl-SI" altLang="sl-SI"/>
              <a:pPr/>
              <a:t>‹#›</a:t>
            </a:fld>
            <a:endParaRPr lang="sl-SI" altLang="sl-SI"/>
          </a:p>
        </p:txBody>
      </p:sp>
    </p:spTree>
    <p:extLst>
      <p:ext uri="{BB962C8B-B14F-4D97-AF65-F5344CB8AC3E}">
        <p14:creationId xmlns:p14="http://schemas.microsoft.com/office/powerpoint/2010/main" val="3455960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a:xfrm>
            <a:off x="628650" y="365125"/>
            <a:ext cx="7886700" cy="1325563"/>
          </a:xfrm>
          <a:prstGeom prst="rect">
            <a:avLst/>
          </a:prstGeom>
        </p:spPr>
        <p:txBody>
          <a:bodyPr/>
          <a:lstStyle/>
          <a:p>
            <a:r>
              <a:rPr lang="sl-SI"/>
              <a:t>Uredite slog naslova matrice</a:t>
            </a:r>
          </a:p>
        </p:txBody>
      </p:sp>
      <p:sp>
        <p:nvSpPr>
          <p:cNvPr id="3" name="Označba mesta vsebine 2"/>
          <p:cNvSpPr>
            <a:spLocks noGrp="1"/>
          </p:cNvSpPr>
          <p:nvPr>
            <p:ph sz="half" idx="1"/>
          </p:nvPr>
        </p:nvSpPr>
        <p:spPr>
          <a:xfrm>
            <a:off x="628650" y="1825625"/>
            <a:ext cx="3867150" cy="4351338"/>
          </a:xfrm>
          <a:prstGeom prst="rect">
            <a:avLst/>
          </a:prstGeo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4648200" y="1825625"/>
            <a:ext cx="3867150" cy="4351338"/>
          </a:xfrm>
          <a:prstGeom prst="rect">
            <a:avLst/>
          </a:prstGeo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lvl1pPr>
              <a:defRPr/>
            </a:lvl1pPr>
          </a:lstStyle>
          <a:p>
            <a:endParaRPr lang="sl-SI" altLang="sl-SI"/>
          </a:p>
        </p:txBody>
      </p:sp>
      <p:sp>
        <p:nvSpPr>
          <p:cNvPr id="6" name="Označba mesta noge 5"/>
          <p:cNvSpPr>
            <a:spLocks noGrp="1"/>
          </p:cNvSpPr>
          <p:nvPr>
            <p:ph type="ftr" sz="quarter" idx="11"/>
          </p:nvPr>
        </p:nvSpPr>
        <p:spPr/>
        <p:txBody>
          <a:bodyPr/>
          <a:lstStyle>
            <a:lvl1pPr>
              <a:defRPr/>
            </a:lvl1pPr>
          </a:lstStyle>
          <a:p>
            <a:endParaRPr lang="sl-SI" altLang="sl-SI"/>
          </a:p>
        </p:txBody>
      </p:sp>
      <p:sp>
        <p:nvSpPr>
          <p:cNvPr id="7" name="Označba mesta številke diapozitiva 6"/>
          <p:cNvSpPr>
            <a:spLocks noGrp="1"/>
          </p:cNvSpPr>
          <p:nvPr>
            <p:ph type="sldNum" sz="quarter" idx="12"/>
          </p:nvPr>
        </p:nvSpPr>
        <p:spPr/>
        <p:txBody>
          <a:bodyPr/>
          <a:lstStyle>
            <a:lvl1pPr>
              <a:defRPr/>
            </a:lvl1pPr>
          </a:lstStyle>
          <a:p>
            <a:fld id="{B1176B0A-F9CA-4A6C-8433-235773FEB231}" type="slidenum">
              <a:rPr lang="sl-SI" altLang="sl-SI"/>
              <a:pPr/>
              <a:t>‹#›</a:t>
            </a:fld>
            <a:endParaRPr lang="sl-SI" altLang="sl-SI"/>
          </a:p>
        </p:txBody>
      </p:sp>
    </p:spTree>
    <p:extLst>
      <p:ext uri="{BB962C8B-B14F-4D97-AF65-F5344CB8AC3E}">
        <p14:creationId xmlns:p14="http://schemas.microsoft.com/office/powerpoint/2010/main" val="1916460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630238" y="365125"/>
            <a:ext cx="7886700" cy="1325563"/>
          </a:xfrm>
          <a:prstGeom prst="rect">
            <a:avLst/>
          </a:prstGeom>
        </p:spPr>
        <p:txBody>
          <a:bodyPr/>
          <a:lstStyle/>
          <a:p>
            <a:r>
              <a:rPr lang="sl-SI"/>
              <a:t>Uredite slog naslova matrice</a:t>
            </a:r>
          </a:p>
        </p:txBody>
      </p:sp>
      <p:sp>
        <p:nvSpPr>
          <p:cNvPr id="3" name="Označba mesta besedila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630238" y="2505075"/>
            <a:ext cx="3868737" cy="3684588"/>
          </a:xfrm>
          <a:prstGeom prst="rect">
            <a:avLst/>
          </a:prstGeo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4629150" y="2505075"/>
            <a:ext cx="3887788" cy="3684588"/>
          </a:xfrm>
          <a:prstGeom prst="rect">
            <a:avLst/>
          </a:prstGeo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lvl1pPr>
              <a:defRPr/>
            </a:lvl1pPr>
          </a:lstStyle>
          <a:p>
            <a:endParaRPr lang="sl-SI" altLang="sl-SI"/>
          </a:p>
        </p:txBody>
      </p:sp>
      <p:sp>
        <p:nvSpPr>
          <p:cNvPr id="8" name="Označba mesta noge 7"/>
          <p:cNvSpPr>
            <a:spLocks noGrp="1"/>
          </p:cNvSpPr>
          <p:nvPr>
            <p:ph type="ftr" sz="quarter" idx="11"/>
          </p:nvPr>
        </p:nvSpPr>
        <p:spPr/>
        <p:txBody>
          <a:bodyPr/>
          <a:lstStyle>
            <a:lvl1pPr>
              <a:defRPr/>
            </a:lvl1pPr>
          </a:lstStyle>
          <a:p>
            <a:endParaRPr lang="sl-SI" altLang="sl-SI"/>
          </a:p>
        </p:txBody>
      </p:sp>
      <p:sp>
        <p:nvSpPr>
          <p:cNvPr id="9" name="Označba mesta številke diapozitiva 8"/>
          <p:cNvSpPr>
            <a:spLocks noGrp="1"/>
          </p:cNvSpPr>
          <p:nvPr>
            <p:ph type="sldNum" sz="quarter" idx="12"/>
          </p:nvPr>
        </p:nvSpPr>
        <p:spPr/>
        <p:txBody>
          <a:bodyPr/>
          <a:lstStyle>
            <a:lvl1pPr>
              <a:defRPr/>
            </a:lvl1pPr>
          </a:lstStyle>
          <a:p>
            <a:fld id="{765527F5-519F-4F4D-A005-2851A98DA143}" type="slidenum">
              <a:rPr lang="sl-SI" altLang="sl-SI"/>
              <a:pPr/>
              <a:t>‹#›</a:t>
            </a:fld>
            <a:endParaRPr lang="sl-SI" altLang="sl-SI"/>
          </a:p>
        </p:txBody>
      </p:sp>
    </p:spTree>
    <p:extLst>
      <p:ext uri="{BB962C8B-B14F-4D97-AF65-F5344CB8AC3E}">
        <p14:creationId xmlns:p14="http://schemas.microsoft.com/office/powerpoint/2010/main" val="247074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a:xfrm>
            <a:off x="628650" y="365125"/>
            <a:ext cx="7886700" cy="1325563"/>
          </a:xfrm>
          <a:prstGeom prst="rect">
            <a:avLst/>
          </a:prstGeom>
        </p:spPr>
        <p:txBody>
          <a:bodyPr/>
          <a:lstStyle/>
          <a:p>
            <a:r>
              <a:rPr lang="sl-SI"/>
              <a:t>Uredite slog naslova matrice</a:t>
            </a:r>
          </a:p>
        </p:txBody>
      </p:sp>
      <p:sp>
        <p:nvSpPr>
          <p:cNvPr id="3" name="Označba mesta datuma 2"/>
          <p:cNvSpPr>
            <a:spLocks noGrp="1"/>
          </p:cNvSpPr>
          <p:nvPr>
            <p:ph type="dt" sz="half" idx="10"/>
          </p:nvPr>
        </p:nvSpPr>
        <p:spPr/>
        <p:txBody>
          <a:bodyPr/>
          <a:lstStyle>
            <a:lvl1pPr>
              <a:defRPr/>
            </a:lvl1pPr>
          </a:lstStyle>
          <a:p>
            <a:endParaRPr lang="sl-SI" altLang="sl-SI"/>
          </a:p>
        </p:txBody>
      </p:sp>
      <p:sp>
        <p:nvSpPr>
          <p:cNvPr id="4" name="Označba mesta noge 3"/>
          <p:cNvSpPr>
            <a:spLocks noGrp="1"/>
          </p:cNvSpPr>
          <p:nvPr>
            <p:ph type="ftr" sz="quarter" idx="11"/>
          </p:nvPr>
        </p:nvSpPr>
        <p:spPr/>
        <p:txBody>
          <a:bodyPr/>
          <a:lstStyle>
            <a:lvl1pPr>
              <a:defRPr/>
            </a:lvl1pPr>
          </a:lstStyle>
          <a:p>
            <a:endParaRPr lang="sl-SI" altLang="sl-SI"/>
          </a:p>
        </p:txBody>
      </p:sp>
      <p:sp>
        <p:nvSpPr>
          <p:cNvPr id="5" name="Označba mesta številke diapozitiva 4"/>
          <p:cNvSpPr>
            <a:spLocks noGrp="1"/>
          </p:cNvSpPr>
          <p:nvPr>
            <p:ph type="sldNum" sz="quarter" idx="12"/>
          </p:nvPr>
        </p:nvSpPr>
        <p:spPr/>
        <p:txBody>
          <a:bodyPr/>
          <a:lstStyle>
            <a:lvl1pPr>
              <a:defRPr/>
            </a:lvl1pPr>
          </a:lstStyle>
          <a:p>
            <a:fld id="{3B6F1F28-2F0E-4A44-A75D-10A6F223F85A}" type="slidenum">
              <a:rPr lang="sl-SI" altLang="sl-SI"/>
              <a:pPr/>
              <a:t>‹#›</a:t>
            </a:fld>
            <a:endParaRPr lang="sl-SI" altLang="sl-SI"/>
          </a:p>
        </p:txBody>
      </p:sp>
    </p:spTree>
    <p:extLst>
      <p:ext uri="{BB962C8B-B14F-4D97-AF65-F5344CB8AC3E}">
        <p14:creationId xmlns:p14="http://schemas.microsoft.com/office/powerpoint/2010/main" val="866433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lvl1pPr>
              <a:defRPr/>
            </a:lvl1pPr>
          </a:lstStyle>
          <a:p>
            <a:endParaRPr lang="sl-SI" altLang="sl-SI"/>
          </a:p>
        </p:txBody>
      </p:sp>
      <p:sp>
        <p:nvSpPr>
          <p:cNvPr id="3" name="Označba mesta noge 2"/>
          <p:cNvSpPr>
            <a:spLocks noGrp="1"/>
          </p:cNvSpPr>
          <p:nvPr>
            <p:ph type="ftr" sz="quarter" idx="11"/>
          </p:nvPr>
        </p:nvSpPr>
        <p:spPr/>
        <p:txBody>
          <a:bodyPr/>
          <a:lstStyle>
            <a:lvl1pPr>
              <a:defRPr/>
            </a:lvl1pPr>
          </a:lstStyle>
          <a:p>
            <a:endParaRPr lang="sl-SI" altLang="sl-SI"/>
          </a:p>
        </p:txBody>
      </p:sp>
      <p:sp>
        <p:nvSpPr>
          <p:cNvPr id="4" name="Označba mesta številke diapozitiva 3"/>
          <p:cNvSpPr>
            <a:spLocks noGrp="1"/>
          </p:cNvSpPr>
          <p:nvPr>
            <p:ph type="sldNum" sz="quarter" idx="12"/>
          </p:nvPr>
        </p:nvSpPr>
        <p:spPr/>
        <p:txBody>
          <a:bodyPr/>
          <a:lstStyle>
            <a:lvl1pPr>
              <a:defRPr/>
            </a:lvl1pPr>
          </a:lstStyle>
          <a:p>
            <a:fld id="{1E1F02C1-61BC-4DCF-9DEB-7FC737A1C0DB}" type="slidenum">
              <a:rPr lang="sl-SI" altLang="sl-SI"/>
              <a:pPr/>
              <a:t>‹#›</a:t>
            </a:fld>
            <a:endParaRPr lang="sl-SI" altLang="sl-SI"/>
          </a:p>
        </p:txBody>
      </p:sp>
    </p:spTree>
    <p:extLst>
      <p:ext uri="{BB962C8B-B14F-4D97-AF65-F5344CB8AC3E}">
        <p14:creationId xmlns:p14="http://schemas.microsoft.com/office/powerpoint/2010/main" val="3519328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a:prstGeom prst="rect">
            <a:avLst/>
          </a:prstGeo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lvl1pPr>
              <a:defRPr/>
            </a:lvl1pPr>
          </a:lstStyle>
          <a:p>
            <a:endParaRPr lang="sl-SI" altLang="sl-SI"/>
          </a:p>
        </p:txBody>
      </p:sp>
      <p:sp>
        <p:nvSpPr>
          <p:cNvPr id="6" name="Označba mesta noge 5"/>
          <p:cNvSpPr>
            <a:spLocks noGrp="1"/>
          </p:cNvSpPr>
          <p:nvPr>
            <p:ph type="ftr" sz="quarter" idx="11"/>
          </p:nvPr>
        </p:nvSpPr>
        <p:spPr/>
        <p:txBody>
          <a:bodyPr/>
          <a:lstStyle>
            <a:lvl1pPr>
              <a:defRPr/>
            </a:lvl1pPr>
          </a:lstStyle>
          <a:p>
            <a:endParaRPr lang="sl-SI" altLang="sl-SI"/>
          </a:p>
        </p:txBody>
      </p:sp>
      <p:sp>
        <p:nvSpPr>
          <p:cNvPr id="7" name="Označba mesta številke diapozitiva 6"/>
          <p:cNvSpPr>
            <a:spLocks noGrp="1"/>
          </p:cNvSpPr>
          <p:nvPr>
            <p:ph type="sldNum" sz="quarter" idx="12"/>
          </p:nvPr>
        </p:nvSpPr>
        <p:spPr/>
        <p:txBody>
          <a:bodyPr/>
          <a:lstStyle>
            <a:lvl1pPr>
              <a:defRPr/>
            </a:lvl1pPr>
          </a:lstStyle>
          <a:p>
            <a:fld id="{F9BC8FBD-123C-4A30-A174-289F95823AAF}" type="slidenum">
              <a:rPr lang="sl-SI" altLang="sl-SI"/>
              <a:pPr/>
              <a:t>‹#›</a:t>
            </a:fld>
            <a:endParaRPr lang="sl-SI" altLang="sl-SI"/>
          </a:p>
        </p:txBody>
      </p:sp>
    </p:spTree>
    <p:extLst>
      <p:ext uri="{BB962C8B-B14F-4D97-AF65-F5344CB8AC3E}">
        <p14:creationId xmlns:p14="http://schemas.microsoft.com/office/powerpoint/2010/main" val="574887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630238" y="457200"/>
            <a:ext cx="2949575" cy="1600200"/>
          </a:xfrm>
          <a:prstGeom prst="rect">
            <a:avLst/>
          </a:prstGeo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p>
        </p:txBody>
      </p:sp>
      <p:sp>
        <p:nvSpPr>
          <p:cNvPr id="4" name="Označba mesta besedila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lvl1pPr>
              <a:defRPr/>
            </a:lvl1pPr>
          </a:lstStyle>
          <a:p>
            <a:endParaRPr lang="sl-SI" altLang="sl-SI"/>
          </a:p>
        </p:txBody>
      </p:sp>
      <p:sp>
        <p:nvSpPr>
          <p:cNvPr id="6" name="Označba mesta noge 5"/>
          <p:cNvSpPr>
            <a:spLocks noGrp="1"/>
          </p:cNvSpPr>
          <p:nvPr>
            <p:ph type="ftr" sz="quarter" idx="11"/>
          </p:nvPr>
        </p:nvSpPr>
        <p:spPr/>
        <p:txBody>
          <a:bodyPr/>
          <a:lstStyle>
            <a:lvl1pPr>
              <a:defRPr/>
            </a:lvl1pPr>
          </a:lstStyle>
          <a:p>
            <a:endParaRPr lang="sl-SI" altLang="sl-SI"/>
          </a:p>
        </p:txBody>
      </p:sp>
      <p:sp>
        <p:nvSpPr>
          <p:cNvPr id="7" name="Označba mesta številke diapozitiva 6"/>
          <p:cNvSpPr>
            <a:spLocks noGrp="1"/>
          </p:cNvSpPr>
          <p:nvPr>
            <p:ph type="sldNum" sz="quarter" idx="12"/>
          </p:nvPr>
        </p:nvSpPr>
        <p:spPr/>
        <p:txBody>
          <a:bodyPr/>
          <a:lstStyle>
            <a:lvl1pPr>
              <a:defRPr/>
            </a:lvl1pPr>
          </a:lstStyle>
          <a:p>
            <a:fld id="{B81A6C3E-D547-4404-B76B-19090D508869}" type="slidenum">
              <a:rPr lang="sl-SI" altLang="sl-SI"/>
              <a:pPr/>
              <a:t>‹#›</a:t>
            </a:fld>
            <a:endParaRPr lang="sl-SI" altLang="sl-SI"/>
          </a:p>
        </p:txBody>
      </p:sp>
    </p:spTree>
    <p:extLst>
      <p:ext uri="{BB962C8B-B14F-4D97-AF65-F5344CB8AC3E}">
        <p14:creationId xmlns:p14="http://schemas.microsoft.com/office/powerpoint/2010/main" val="2208798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sl-SI" altLang="sl-SI"/>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sl-SI" altLang="sl-SI"/>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658CFFF-E7F8-47BE-8FC9-71DA3F12F773}" type="slidenum">
              <a:rPr lang="sl-SI" altLang="sl-SI"/>
              <a:pPr/>
              <a:t>‹#›</a:t>
            </a:fld>
            <a:endParaRPr lang="sl-SI" altLang="sl-SI"/>
          </a:p>
        </p:txBody>
      </p:sp>
      <p:sp>
        <p:nvSpPr>
          <p:cNvPr id="8" name="TextBox 7"/>
          <p:cNvSpPr txBox="1"/>
          <p:nvPr/>
        </p:nvSpPr>
        <p:spPr>
          <a:xfrm>
            <a:off x="962025" y="708025"/>
            <a:ext cx="1936750" cy="212725"/>
          </a:xfrm>
          <a:prstGeom prst="rect">
            <a:avLst/>
          </a:prstGeom>
          <a:noFill/>
        </p:spPr>
        <p:txBody>
          <a:bodyPr lIns="0" tIns="0" rIns="0" bIns="0">
            <a:spAutoFit/>
          </a:bodyPr>
          <a:lstStyle>
            <a:lvl1pPr defTabSz="457200">
              <a:defRPr>
                <a:solidFill>
                  <a:schemeClr val="tx1"/>
                </a:solidFill>
                <a:latin typeface="Arial" panose="020B0604020202020204" pitchFamily="34" charset="0"/>
              </a:defRPr>
            </a:lvl1pPr>
            <a:lvl2pPr marL="742950" indent="-285750" defTabSz="457200">
              <a:defRPr>
                <a:solidFill>
                  <a:schemeClr val="tx1"/>
                </a:solidFill>
                <a:latin typeface="Arial" panose="020B0604020202020204" pitchFamily="34" charset="0"/>
              </a:defRPr>
            </a:lvl2pPr>
            <a:lvl3pPr marL="1143000" indent="-228600" defTabSz="457200">
              <a:defRPr>
                <a:solidFill>
                  <a:schemeClr val="tx1"/>
                </a:solidFill>
                <a:latin typeface="Arial" panose="020B0604020202020204" pitchFamily="34" charset="0"/>
              </a:defRPr>
            </a:lvl3pPr>
            <a:lvl4pPr marL="1600200" indent="-228600" defTabSz="457200">
              <a:defRPr>
                <a:solidFill>
                  <a:schemeClr val="tx1"/>
                </a:solidFill>
                <a:latin typeface="Arial" panose="020B0604020202020204" pitchFamily="34" charset="0"/>
              </a:defRPr>
            </a:lvl4pPr>
            <a:lvl5pPr marL="2057400" indent="-228600" defTabSz="4572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pPr>
              <a:lnSpc>
                <a:spcPts val="838"/>
              </a:lnSpc>
            </a:pPr>
            <a:r>
              <a:rPr lang="sl-SI" altLang="sl-SI" sz="700">
                <a:solidFill>
                  <a:schemeClr val="tx2"/>
                </a:solidFill>
                <a:latin typeface="Republika" panose="02000506040000020004" pitchFamily="2" charset="-18"/>
              </a:rPr>
              <a:t>REPUBLIKA SLOVENIJA</a:t>
            </a:r>
            <a:endParaRPr lang="en-US" altLang="sl-SI" sz="700">
              <a:solidFill>
                <a:schemeClr val="tx2"/>
              </a:solidFill>
              <a:latin typeface="Republika" panose="02000506040000020004" pitchFamily="2" charset="-18"/>
            </a:endParaRPr>
          </a:p>
          <a:p>
            <a:pPr>
              <a:lnSpc>
                <a:spcPts val="838"/>
              </a:lnSpc>
            </a:pPr>
            <a:r>
              <a:rPr lang="sl-SI" altLang="sl-SI" sz="700" b="1">
                <a:solidFill>
                  <a:schemeClr val="tx2"/>
                </a:solidFill>
                <a:latin typeface="Republika" panose="02000506040000020004" pitchFamily="2" charset="-18"/>
              </a:rPr>
              <a:t>MINISTRSTVO ZA JAVNO UPRAVO</a:t>
            </a:r>
            <a:endParaRPr lang="en-US" altLang="sl-SI" sz="700" b="1">
              <a:solidFill>
                <a:schemeClr val="tx2"/>
              </a:solidFill>
              <a:latin typeface="Republika" panose="02000506040000020004" pitchFamily="2" charset="-18"/>
            </a:endParaRPr>
          </a:p>
        </p:txBody>
      </p:sp>
      <p:pic>
        <p:nvPicPr>
          <p:cNvPr id="1032" name="Picture 8" descr="grb moder za 10 pt.wmf"/>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mju.gov.si/si/o_ministrstvu/inspektorat_za_javni_sektor_organ_v_sestavi/upravna_inspekcija/" TargetMode="External"/><Relationship Id="rId2" Type="http://schemas.openxmlformats.org/officeDocument/2006/relationships/hyperlink" Target="http://www.mju.gov.si/si/delovna_podrocja/transparentnost_in_dostop_do_informacij_javnega_znacaja/"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www.pisrs.si/Pis.web/pregledPredpisa?id=ZAKO3336" TargetMode="External"/><Relationship Id="rId3" Type="http://schemas.openxmlformats.org/officeDocument/2006/relationships/hyperlink" Target="http://www.uradni-list.si/1/objava.jsp?sop=2006-01-5018" TargetMode="External"/><Relationship Id="rId7" Type="http://schemas.openxmlformats.org/officeDocument/2006/relationships/hyperlink" Target="http://www.uradni-list.si/1/objava.jsp?sop=2015-01-4086" TargetMode="External"/><Relationship Id="rId2" Type="http://schemas.openxmlformats.org/officeDocument/2006/relationships/hyperlink" Target="http://www.uradni-list.si/1/objava.jsp?sop=2006-01-2180" TargetMode="External"/><Relationship Id="rId1" Type="http://schemas.openxmlformats.org/officeDocument/2006/relationships/slideLayout" Target="../slideLayouts/slideLayout2.xml"/><Relationship Id="rId6" Type="http://schemas.openxmlformats.org/officeDocument/2006/relationships/hyperlink" Target="http://www.uradni-list.si/1/objava.jsp?sop=2015-01-0728" TargetMode="External"/><Relationship Id="rId5" Type="http://schemas.openxmlformats.org/officeDocument/2006/relationships/hyperlink" Target="http://www.uradni-list.si/1/objava.jsp?sop=2014-01-2077" TargetMode="External"/><Relationship Id="rId4" Type="http://schemas.openxmlformats.org/officeDocument/2006/relationships/hyperlink" Target="http://www.uradni-list.si/1/objava.jsp?sop=2014-01-0876"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www.mju.gov.si/fileadmin/mju.gov.si/pageuploads/PPT_dan_transparentnosti_obcine_20092016_MP_.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title"/>
          </p:nvPr>
        </p:nvSpPr>
        <p:spPr bwMode="auto">
          <a:xfrm>
            <a:off x="900113" y="1638300"/>
            <a:ext cx="7272337" cy="2654796"/>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sl-SI" altLang="sl-SI" sz="4800" dirty="0">
                <a:solidFill>
                  <a:schemeClr val="accent2">
                    <a:lumMod val="60000"/>
                    <a:lumOff val="40000"/>
                  </a:schemeClr>
                </a:solidFill>
              </a:rPr>
              <a:t>OBVEZNOSTI OBČIN</a:t>
            </a:r>
            <a:br>
              <a:rPr lang="sl-SI" altLang="sl-SI" sz="4800" dirty="0">
                <a:solidFill>
                  <a:schemeClr val="accent2">
                    <a:lumMod val="60000"/>
                    <a:lumOff val="40000"/>
                  </a:schemeClr>
                </a:solidFill>
              </a:rPr>
            </a:br>
            <a:r>
              <a:rPr lang="sl-SI" altLang="sl-SI" sz="4800" dirty="0">
                <a:solidFill>
                  <a:schemeClr val="accent2">
                    <a:lumMod val="60000"/>
                    <a:lumOff val="40000"/>
                  </a:schemeClr>
                </a:solidFill>
              </a:rPr>
              <a:t>glede vsebin</a:t>
            </a:r>
            <a:br>
              <a:rPr lang="sl-SI" altLang="sl-SI" sz="4800" dirty="0">
                <a:solidFill>
                  <a:schemeClr val="accent2">
                    <a:lumMod val="60000"/>
                    <a:lumOff val="40000"/>
                  </a:schemeClr>
                </a:solidFill>
              </a:rPr>
            </a:br>
            <a:r>
              <a:rPr lang="sl-SI" altLang="sl-SI" sz="4800" dirty="0">
                <a:solidFill>
                  <a:schemeClr val="accent2">
                    <a:lumMod val="60000"/>
                    <a:lumOff val="40000"/>
                  </a:schemeClr>
                </a:solidFill>
              </a:rPr>
              <a:t>SPLETNI STRANI</a:t>
            </a:r>
          </a:p>
        </p:txBody>
      </p:sp>
      <p:sp>
        <p:nvSpPr>
          <p:cNvPr id="3077" name="Rectangle 5"/>
          <p:cNvSpPr>
            <a:spLocks noGrp="1" noChangeArrowheads="1"/>
          </p:cNvSpPr>
          <p:nvPr>
            <p:ph idx="1"/>
          </p:nvPr>
        </p:nvSpPr>
        <p:spPr bwMode="auto">
          <a:xfrm>
            <a:off x="900113" y="4653136"/>
            <a:ext cx="7283450" cy="1223789"/>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indent="0">
              <a:buNone/>
            </a:pPr>
            <a:r>
              <a:rPr lang="sl-SI" altLang="sl-SI" sz="2400" b="1" dirty="0"/>
              <a:t>Polonca Zabukovšek, </a:t>
            </a:r>
          </a:p>
          <a:p>
            <a:pPr marL="0" indent="0">
              <a:buNone/>
            </a:pPr>
            <a:r>
              <a:rPr lang="sl-SI" altLang="sl-SI" sz="2400" b="1" dirty="0"/>
              <a:t>Služba za lokalno samoupravo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dirty="0"/>
          </a:p>
        </p:txBody>
      </p:sp>
      <p:sp>
        <p:nvSpPr>
          <p:cNvPr id="3" name="Označba mesta vsebine 2"/>
          <p:cNvSpPr>
            <a:spLocks noGrp="1"/>
          </p:cNvSpPr>
          <p:nvPr>
            <p:ph idx="1"/>
          </p:nvPr>
        </p:nvSpPr>
        <p:spPr/>
        <p:txBody>
          <a:bodyPr/>
          <a:lstStyle/>
          <a:p>
            <a:pPr marL="0" indent="0">
              <a:buNone/>
            </a:pPr>
            <a:r>
              <a:rPr lang="sl-SI" dirty="0">
                <a:solidFill>
                  <a:schemeClr val="accent2">
                    <a:lumMod val="60000"/>
                    <a:lumOff val="40000"/>
                  </a:schemeClr>
                </a:solidFill>
              </a:rPr>
              <a:t>DELOVNA TELESA OS</a:t>
            </a:r>
          </a:p>
          <a:p>
            <a:pPr>
              <a:buFontTx/>
              <a:buChar char="-"/>
            </a:pPr>
            <a:r>
              <a:rPr lang="sl-SI" dirty="0"/>
              <a:t>odbori in komisije</a:t>
            </a:r>
          </a:p>
          <a:p>
            <a:pPr>
              <a:buFontTx/>
              <a:buChar char="-"/>
            </a:pPr>
            <a:r>
              <a:rPr lang="sl-SI" dirty="0"/>
              <a:t>komisija za narodnostna vprašanja</a:t>
            </a:r>
          </a:p>
          <a:p>
            <a:pPr>
              <a:buFontTx/>
              <a:buChar char="-"/>
            </a:pPr>
            <a:endParaRPr lang="sl-SI" dirty="0"/>
          </a:p>
          <a:p>
            <a:pPr marL="0" indent="0">
              <a:buNone/>
            </a:pPr>
            <a:r>
              <a:rPr lang="sl-SI" dirty="0">
                <a:solidFill>
                  <a:schemeClr val="accent2">
                    <a:lumMod val="60000"/>
                    <a:lumOff val="40000"/>
                  </a:schemeClr>
                </a:solidFill>
              </a:rPr>
              <a:t>OŽJI DELI OBČINE </a:t>
            </a:r>
            <a:r>
              <a:rPr lang="sl-SI" dirty="0"/>
              <a:t>in njihovi predstavniki</a:t>
            </a:r>
          </a:p>
          <a:p>
            <a:pPr marL="0" indent="0">
              <a:buNone/>
            </a:pPr>
            <a:endParaRPr lang="sl-SI" dirty="0"/>
          </a:p>
        </p:txBody>
      </p:sp>
    </p:spTree>
    <p:extLst>
      <p:ext uri="{BB962C8B-B14F-4D97-AF65-F5344CB8AC3E}">
        <p14:creationId xmlns:p14="http://schemas.microsoft.com/office/powerpoint/2010/main" val="1791092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r>
              <a:rPr lang="sl-SI" dirty="0">
                <a:solidFill>
                  <a:schemeClr val="accent2">
                    <a:lumMod val="60000"/>
                    <a:lumOff val="40000"/>
                  </a:schemeClr>
                </a:solidFill>
              </a:rPr>
              <a:t>Občinska uprava:</a:t>
            </a:r>
          </a:p>
        </p:txBody>
      </p:sp>
      <p:sp>
        <p:nvSpPr>
          <p:cNvPr id="3" name="Označba mesta vsebine 2"/>
          <p:cNvSpPr>
            <a:spLocks noGrp="1"/>
          </p:cNvSpPr>
          <p:nvPr>
            <p:ph idx="1"/>
          </p:nvPr>
        </p:nvSpPr>
        <p:spPr/>
        <p:txBody>
          <a:bodyPr/>
          <a:lstStyle/>
          <a:p>
            <a:pPr marL="0" indent="0">
              <a:buNone/>
            </a:pPr>
            <a:r>
              <a:rPr lang="sl-SI" dirty="0"/>
              <a:t>informacije o svoji dejavnosti in postopkih</a:t>
            </a:r>
          </a:p>
          <a:p>
            <a:pPr marL="0" indent="0">
              <a:buNone/>
            </a:pPr>
            <a:r>
              <a:rPr lang="sl-SI" dirty="0"/>
              <a:t>organigram občinske uprave</a:t>
            </a:r>
          </a:p>
          <a:p>
            <a:pPr marL="0" indent="0">
              <a:buNone/>
            </a:pPr>
            <a:r>
              <a:rPr lang="sl-SI" dirty="0"/>
              <a:t>zaposleni, delovno področje, kontakti</a:t>
            </a:r>
          </a:p>
          <a:p>
            <a:pPr marL="0" indent="0">
              <a:buNone/>
            </a:pPr>
            <a:r>
              <a:rPr lang="sl-SI" dirty="0"/>
              <a:t>obrazci, morebitne takse</a:t>
            </a:r>
          </a:p>
          <a:p>
            <a:pPr marL="0" indent="0">
              <a:buNone/>
            </a:pPr>
            <a:r>
              <a:rPr lang="sl-SI" dirty="0"/>
              <a:t>katalog IJZ, pristojna oseba</a:t>
            </a:r>
          </a:p>
          <a:p>
            <a:pPr marL="0" indent="0">
              <a:buNone/>
            </a:pPr>
            <a:r>
              <a:rPr lang="sl-SI" dirty="0"/>
              <a:t>IJZ, posredovane (zahtevane) več kot 3x</a:t>
            </a:r>
          </a:p>
          <a:p>
            <a:pPr marL="0" indent="0">
              <a:buNone/>
            </a:pPr>
            <a:endParaRPr lang="sl-SI" dirty="0"/>
          </a:p>
          <a:p>
            <a:pPr marL="0" indent="0">
              <a:buNone/>
            </a:pPr>
            <a:endParaRPr lang="sl-SI" dirty="0"/>
          </a:p>
          <a:p>
            <a:pPr marL="0" indent="0">
              <a:buNone/>
            </a:pPr>
            <a:endParaRPr lang="sl-SI" dirty="0"/>
          </a:p>
          <a:p>
            <a:pPr marL="0" indent="0">
              <a:buNone/>
            </a:pPr>
            <a:endParaRPr lang="sl-SI" dirty="0"/>
          </a:p>
        </p:txBody>
      </p:sp>
    </p:spTree>
    <p:extLst>
      <p:ext uri="{BB962C8B-B14F-4D97-AF65-F5344CB8AC3E}">
        <p14:creationId xmlns:p14="http://schemas.microsoft.com/office/powerpoint/2010/main" val="2204040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r>
              <a:rPr lang="sl-SI" dirty="0"/>
              <a:t>IZVEDBA ?</a:t>
            </a:r>
          </a:p>
        </p:txBody>
      </p:sp>
      <p:sp>
        <p:nvSpPr>
          <p:cNvPr id="3" name="Označba mesta vsebine 2"/>
          <p:cNvSpPr>
            <a:spLocks noGrp="1"/>
          </p:cNvSpPr>
          <p:nvPr>
            <p:ph idx="1"/>
          </p:nvPr>
        </p:nvSpPr>
        <p:spPr/>
        <p:txBody>
          <a:bodyPr/>
          <a:lstStyle/>
          <a:p>
            <a:pPr>
              <a:buFontTx/>
              <a:buChar char="-"/>
            </a:pPr>
            <a:r>
              <a:rPr lang="sl-SI" dirty="0"/>
              <a:t>lasten kader, pogodbeni izvajalec: splošni, specializirani izdelovalec spletnih strani</a:t>
            </a:r>
          </a:p>
          <a:p>
            <a:pPr>
              <a:buFontTx/>
              <a:buChar char="-"/>
            </a:pPr>
            <a:r>
              <a:rPr lang="sl-SI" dirty="0"/>
              <a:t>uradna spletna stran / “turistična“ spletna stran</a:t>
            </a:r>
          </a:p>
          <a:p>
            <a:pPr>
              <a:buFontTx/>
              <a:buChar char="-"/>
            </a:pPr>
            <a:r>
              <a:rPr lang="sl-SI" dirty="0"/>
              <a:t>jezik (uradni (SLO/IT/MADŽ) / ENG, DE)</a:t>
            </a:r>
          </a:p>
          <a:p>
            <a:pPr marL="0" indent="0">
              <a:buNone/>
            </a:pPr>
            <a:endParaRPr lang="sl-SI" dirty="0"/>
          </a:p>
        </p:txBody>
      </p:sp>
    </p:spTree>
    <p:extLst>
      <p:ext uri="{BB962C8B-B14F-4D97-AF65-F5344CB8AC3E}">
        <p14:creationId xmlns:p14="http://schemas.microsoft.com/office/powerpoint/2010/main" val="631849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r>
              <a:rPr lang="sl-SI" dirty="0"/>
              <a:t>PRISTOJNI:</a:t>
            </a:r>
          </a:p>
        </p:txBody>
      </p:sp>
      <p:sp>
        <p:nvSpPr>
          <p:cNvPr id="3" name="Označba mesta vsebine 2"/>
          <p:cNvSpPr>
            <a:spLocks noGrp="1"/>
          </p:cNvSpPr>
          <p:nvPr>
            <p:ph idx="1"/>
          </p:nvPr>
        </p:nvSpPr>
        <p:spPr>
          <a:xfrm>
            <a:off x="395536" y="1916832"/>
            <a:ext cx="7886700" cy="4351338"/>
          </a:xfrm>
        </p:spPr>
        <p:txBody>
          <a:bodyPr/>
          <a:lstStyle/>
          <a:p>
            <a:pPr marL="0" indent="0">
              <a:buNone/>
            </a:pPr>
            <a:r>
              <a:rPr lang="sl-SI" dirty="0">
                <a:solidFill>
                  <a:schemeClr val="accent2">
                    <a:lumMod val="60000"/>
                    <a:lumOff val="40000"/>
                  </a:schemeClr>
                </a:solidFill>
              </a:rPr>
              <a:t>MJU, STIPS </a:t>
            </a:r>
            <a:r>
              <a:rPr lang="sl-SI" dirty="0"/>
              <a:t>(Služba za transparentnost, integriteto in politični sistem)</a:t>
            </a:r>
          </a:p>
          <a:p>
            <a:pPr marL="0" indent="0">
              <a:buNone/>
            </a:pPr>
            <a:r>
              <a:rPr lang="sl-SI" sz="2000" dirty="0">
                <a:hlinkClick r:id="rId2"/>
              </a:rPr>
              <a:t>http://www.mju.gov.si/si/delovna_podrocja/transparentnost_in_dostop_do_informacij_javnega_znacaja/</a:t>
            </a:r>
            <a:endParaRPr lang="sl-SI" sz="2000" dirty="0"/>
          </a:p>
          <a:p>
            <a:pPr marL="0" indent="0">
              <a:buNone/>
            </a:pPr>
            <a:r>
              <a:rPr lang="sl-SI" dirty="0">
                <a:solidFill>
                  <a:schemeClr val="accent2">
                    <a:lumMod val="60000"/>
                    <a:lumOff val="40000"/>
                  </a:schemeClr>
                </a:solidFill>
              </a:rPr>
              <a:t>MJU, Inšpektorat za javni sektor</a:t>
            </a:r>
          </a:p>
          <a:p>
            <a:pPr marL="0" indent="0">
              <a:buNone/>
            </a:pPr>
            <a:r>
              <a:rPr lang="sl-SI" sz="2000" dirty="0"/>
              <a:t>inšpekcijski nadzor nad ZDIJZ</a:t>
            </a:r>
          </a:p>
          <a:p>
            <a:pPr marL="0" indent="0">
              <a:buNone/>
            </a:pPr>
            <a:r>
              <a:rPr lang="sl-SI" sz="2000" dirty="0">
                <a:hlinkClick r:id="rId3"/>
              </a:rPr>
              <a:t>http://www.mju.gov.si/si/o_ministrstvu/inspektorat_za_javni_sektor_organ_v_sestavi/upravna_inspekcija/</a:t>
            </a:r>
            <a:endParaRPr lang="sl-SI" sz="2000" dirty="0"/>
          </a:p>
          <a:p>
            <a:pPr marL="0" indent="0">
              <a:buNone/>
            </a:pPr>
            <a:r>
              <a:rPr lang="sl-SI" dirty="0">
                <a:solidFill>
                  <a:schemeClr val="accent2">
                    <a:lumMod val="60000"/>
                    <a:lumOff val="40000"/>
                  </a:schemeClr>
                </a:solidFill>
              </a:rPr>
              <a:t>MJU, Služba za lokalno samoupravo</a:t>
            </a:r>
          </a:p>
          <a:p>
            <a:pPr marL="0" indent="0">
              <a:buNone/>
            </a:pPr>
            <a:r>
              <a:rPr lang="sl-SI" sz="2000" dirty="0"/>
              <a:t>svetovanje in nadzor po 88.a členu ZLS</a:t>
            </a:r>
          </a:p>
          <a:p>
            <a:pPr marL="0" indent="0">
              <a:buNone/>
            </a:pPr>
            <a:endParaRPr lang="sl-SI" sz="2000" dirty="0"/>
          </a:p>
          <a:p>
            <a:pPr marL="0" indent="0">
              <a:buNone/>
            </a:pPr>
            <a:endParaRPr lang="sl-SI" sz="2000" dirty="0"/>
          </a:p>
        </p:txBody>
      </p:sp>
    </p:spTree>
    <p:extLst>
      <p:ext uri="{BB962C8B-B14F-4D97-AF65-F5344CB8AC3E}">
        <p14:creationId xmlns:p14="http://schemas.microsoft.com/office/powerpoint/2010/main" val="1981009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r>
              <a:rPr lang="sl-SI" dirty="0"/>
              <a:t>RAZMERJE </a:t>
            </a:r>
            <a:r>
              <a:rPr lang="sl-SI" dirty="0">
                <a:solidFill>
                  <a:schemeClr val="accent2">
                    <a:lumMod val="60000"/>
                    <a:lumOff val="40000"/>
                  </a:schemeClr>
                </a:solidFill>
              </a:rPr>
              <a:t>ZDIJZ</a:t>
            </a:r>
            <a:r>
              <a:rPr lang="sl-SI" dirty="0"/>
              <a:t> IN </a:t>
            </a:r>
            <a:r>
              <a:rPr lang="sl-SI" dirty="0">
                <a:solidFill>
                  <a:schemeClr val="accent2">
                    <a:lumMod val="60000"/>
                    <a:lumOff val="40000"/>
                  </a:schemeClr>
                </a:solidFill>
              </a:rPr>
              <a:t>ZVOP</a:t>
            </a:r>
            <a:br>
              <a:rPr lang="sl-SI" dirty="0">
                <a:solidFill>
                  <a:schemeClr val="accent2">
                    <a:lumMod val="60000"/>
                    <a:lumOff val="40000"/>
                  </a:schemeClr>
                </a:solidFill>
              </a:rPr>
            </a:br>
            <a:endParaRPr lang="sl-SI" dirty="0"/>
          </a:p>
        </p:txBody>
      </p:sp>
      <p:sp>
        <p:nvSpPr>
          <p:cNvPr id="3" name="Označba mesta vsebine 2"/>
          <p:cNvSpPr>
            <a:spLocks noGrp="1"/>
          </p:cNvSpPr>
          <p:nvPr>
            <p:ph idx="1"/>
          </p:nvPr>
        </p:nvSpPr>
        <p:spPr/>
        <p:txBody>
          <a:bodyPr/>
          <a:lstStyle/>
          <a:p>
            <a:pPr marL="0" indent="0" algn="ctr">
              <a:buNone/>
            </a:pPr>
            <a:r>
              <a:rPr lang="sl-SI" dirty="0">
                <a:solidFill>
                  <a:schemeClr val="accent2">
                    <a:lumMod val="60000"/>
                    <a:lumOff val="40000"/>
                  </a:schemeClr>
                </a:solidFill>
              </a:rPr>
              <a:t>Informacijski pooblaščenec:</a:t>
            </a:r>
          </a:p>
          <a:p>
            <a:pPr marL="0" indent="0">
              <a:buNone/>
            </a:pPr>
            <a:endParaRPr lang="sl-SI" dirty="0">
              <a:solidFill>
                <a:schemeClr val="accent2">
                  <a:lumMod val="60000"/>
                  <a:lumOff val="40000"/>
                </a:schemeClr>
              </a:solidFill>
            </a:endParaRPr>
          </a:p>
          <a:p>
            <a:pPr marL="0" indent="0" algn="just">
              <a:buNone/>
            </a:pPr>
            <a:r>
              <a:rPr lang="sl-SI" sz="2000" b="1" dirty="0"/>
              <a:t>1. Na spletni strani občine lahko brez soglasja posameznika objavite samo podatke občinskih svetnikov oz. članov delovnih teles občinskega sveta, ki so povezani z opravljanjem javne funkcije  ali delovnega razmerja javnega uslužbenca (npr. ime in priimek ter kontaktni naslov, če ga daje v uporabo občina). Če želite objaviti tudi druge osebne podatke (npr. fotografija, življenjepis,…), morate pridobiti osebne privolitve posameznikov, na katere se ti podatki nanašajo. </a:t>
            </a:r>
            <a:endParaRPr lang="sl-SI" sz="2000" dirty="0"/>
          </a:p>
          <a:p>
            <a:pPr marL="0" indent="0">
              <a:buNone/>
            </a:pPr>
            <a:r>
              <a:rPr lang="sl-SI" dirty="0"/>
              <a:t> </a:t>
            </a:r>
          </a:p>
          <a:p>
            <a:pPr marL="0" indent="0">
              <a:buNone/>
            </a:pPr>
            <a:r>
              <a:rPr lang="sl-SI" dirty="0"/>
              <a:t> </a:t>
            </a:r>
          </a:p>
          <a:p>
            <a:pPr marL="0" indent="0">
              <a:buNone/>
            </a:pPr>
            <a:endParaRPr lang="sl-SI" dirty="0"/>
          </a:p>
        </p:txBody>
      </p:sp>
    </p:spTree>
    <p:extLst>
      <p:ext uri="{BB962C8B-B14F-4D97-AF65-F5344CB8AC3E}">
        <p14:creationId xmlns:p14="http://schemas.microsoft.com/office/powerpoint/2010/main" val="1473814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r>
              <a:rPr lang="sl-SI" dirty="0"/>
              <a:t>RAZMERJE </a:t>
            </a:r>
            <a:r>
              <a:rPr lang="sl-SI" dirty="0">
                <a:solidFill>
                  <a:schemeClr val="accent2">
                    <a:lumMod val="60000"/>
                    <a:lumOff val="40000"/>
                  </a:schemeClr>
                </a:solidFill>
              </a:rPr>
              <a:t>ZDIJZ</a:t>
            </a:r>
            <a:r>
              <a:rPr lang="sl-SI" dirty="0"/>
              <a:t> IN </a:t>
            </a:r>
            <a:r>
              <a:rPr lang="sl-SI" dirty="0">
                <a:solidFill>
                  <a:schemeClr val="accent2">
                    <a:lumMod val="60000"/>
                    <a:lumOff val="40000"/>
                  </a:schemeClr>
                </a:solidFill>
              </a:rPr>
              <a:t>ZVOP</a:t>
            </a:r>
            <a:endParaRPr lang="sl-SI" dirty="0"/>
          </a:p>
        </p:txBody>
      </p:sp>
      <p:sp>
        <p:nvSpPr>
          <p:cNvPr id="3" name="Označba mesta vsebine 2"/>
          <p:cNvSpPr>
            <a:spLocks noGrp="1"/>
          </p:cNvSpPr>
          <p:nvPr>
            <p:ph idx="1"/>
          </p:nvPr>
        </p:nvSpPr>
        <p:spPr/>
        <p:txBody>
          <a:bodyPr/>
          <a:lstStyle/>
          <a:p>
            <a:pPr marL="0" indent="0" algn="ctr">
              <a:buNone/>
            </a:pPr>
            <a:r>
              <a:rPr lang="sl-SI" dirty="0">
                <a:solidFill>
                  <a:schemeClr val="accent2">
                    <a:lumMod val="60000"/>
                    <a:lumOff val="40000"/>
                  </a:schemeClr>
                </a:solidFill>
              </a:rPr>
              <a:t>Informacijski pooblaščenec:</a:t>
            </a:r>
          </a:p>
          <a:p>
            <a:pPr marL="0" indent="0" algn="just">
              <a:buNone/>
            </a:pPr>
            <a:endParaRPr lang="sl-SI" sz="2000" b="1" dirty="0"/>
          </a:p>
          <a:p>
            <a:pPr marL="0" indent="0" algn="just">
              <a:buNone/>
            </a:pPr>
            <a:endParaRPr lang="sl-SI" sz="2000" b="1" dirty="0"/>
          </a:p>
          <a:p>
            <a:pPr marL="0" indent="0" algn="just">
              <a:buNone/>
            </a:pPr>
            <a:r>
              <a:rPr lang="sl-SI" sz="2000" b="1" dirty="0"/>
              <a:t>2. Za objavo osebnih podatkov v gradivih, ki so javno dostopna, velja enako kot za siceršnjo javno objavo osebnih podatkov. Dokler gre le za kandidate za javne funkcije, morate (razen v izjemnih primerih, v katerih bi prevladal javni interes in jih je treba razumeti ozko) za kakršnokoli javno objavo njihovih osebnih podatkov (tudi imena in priimka) pridobiti njihovo osebno privolitev. Če te privolitve ne pridobite, morate njihove osebne podatke pred objavo gradiv na spletni strani prekriti.</a:t>
            </a:r>
            <a:r>
              <a:rPr lang="sl-SI" sz="2000" dirty="0"/>
              <a:t> </a:t>
            </a:r>
          </a:p>
          <a:p>
            <a:pPr marL="0" indent="0">
              <a:buNone/>
            </a:pPr>
            <a:endParaRPr lang="sl-SI" dirty="0"/>
          </a:p>
        </p:txBody>
      </p:sp>
    </p:spTree>
    <p:extLst>
      <p:ext uri="{BB962C8B-B14F-4D97-AF65-F5344CB8AC3E}">
        <p14:creationId xmlns:p14="http://schemas.microsoft.com/office/powerpoint/2010/main" val="2214011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r>
              <a:rPr lang="sl-SI" dirty="0"/>
              <a:t>RAZMERJE </a:t>
            </a:r>
            <a:r>
              <a:rPr lang="sl-SI" dirty="0">
                <a:solidFill>
                  <a:schemeClr val="accent2">
                    <a:lumMod val="60000"/>
                    <a:lumOff val="40000"/>
                  </a:schemeClr>
                </a:solidFill>
              </a:rPr>
              <a:t>ZDIJZ</a:t>
            </a:r>
            <a:r>
              <a:rPr lang="sl-SI" dirty="0"/>
              <a:t> IN </a:t>
            </a:r>
            <a:r>
              <a:rPr lang="sl-SI" dirty="0">
                <a:solidFill>
                  <a:schemeClr val="accent2">
                    <a:lumMod val="60000"/>
                    <a:lumOff val="40000"/>
                  </a:schemeClr>
                </a:solidFill>
              </a:rPr>
              <a:t>ZVOP</a:t>
            </a:r>
            <a:endParaRPr lang="sl-SI" dirty="0"/>
          </a:p>
        </p:txBody>
      </p:sp>
      <p:sp>
        <p:nvSpPr>
          <p:cNvPr id="3" name="Označba mesta vsebine 2"/>
          <p:cNvSpPr>
            <a:spLocks noGrp="1"/>
          </p:cNvSpPr>
          <p:nvPr>
            <p:ph idx="1"/>
          </p:nvPr>
        </p:nvSpPr>
        <p:spPr/>
        <p:txBody>
          <a:bodyPr/>
          <a:lstStyle/>
          <a:p>
            <a:pPr marL="0" indent="0" algn="ctr">
              <a:buNone/>
            </a:pPr>
            <a:r>
              <a:rPr lang="sl-SI" dirty="0">
                <a:solidFill>
                  <a:schemeClr val="accent2">
                    <a:lumMod val="60000"/>
                    <a:lumOff val="40000"/>
                  </a:schemeClr>
                </a:solidFill>
              </a:rPr>
              <a:t>Informacijski pooblaščenec:</a:t>
            </a:r>
          </a:p>
          <a:p>
            <a:pPr marL="0" indent="0">
              <a:buNone/>
            </a:pPr>
            <a:endParaRPr lang="sl-SI" sz="2000" b="1" dirty="0"/>
          </a:p>
          <a:p>
            <a:pPr marL="0" indent="0">
              <a:buNone/>
            </a:pPr>
            <a:r>
              <a:rPr lang="sl-SI" sz="2000" b="1" dirty="0"/>
              <a:t>3. V sklepu o podelitvi priznanj oz. nagrad, ki ga občina objavi, so lahko navedeni le ime, priimek in utemeljitev priznanja oz. nagrade. Če sklep vsebuje tudi kakšne druge osebne podatke, ste jih pred javno objavo sklepa dolžni prekriti, razen če ste za njihovo objavo vnaprej pridobili osebno privolitev prejemnika priznanja oziroma nagrade.</a:t>
            </a:r>
            <a:r>
              <a:rPr lang="sl-SI" sz="2000" dirty="0"/>
              <a:t> </a:t>
            </a:r>
          </a:p>
          <a:p>
            <a:pPr marL="0" indent="0">
              <a:buNone/>
            </a:pPr>
            <a:endParaRPr lang="sl-SI" dirty="0"/>
          </a:p>
        </p:txBody>
      </p:sp>
    </p:spTree>
    <p:extLst>
      <p:ext uri="{BB962C8B-B14F-4D97-AF65-F5344CB8AC3E}">
        <p14:creationId xmlns:p14="http://schemas.microsoft.com/office/powerpoint/2010/main" val="2959414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r>
              <a:rPr lang="sl-SI" dirty="0"/>
              <a:t>RAZMERJE </a:t>
            </a:r>
            <a:r>
              <a:rPr lang="sl-SI" dirty="0">
                <a:solidFill>
                  <a:schemeClr val="accent2">
                    <a:lumMod val="60000"/>
                    <a:lumOff val="40000"/>
                  </a:schemeClr>
                </a:solidFill>
              </a:rPr>
              <a:t>ZDIJZ</a:t>
            </a:r>
            <a:r>
              <a:rPr lang="sl-SI" dirty="0"/>
              <a:t> IN </a:t>
            </a:r>
            <a:r>
              <a:rPr lang="sl-SI" dirty="0">
                <a:solidFill>
                  <a:schemeClr val="accent2">
                    <a:lumMod val="60000"/>
                    <a:lumOff val="40000"/>
                  </a:schemeClr>
                </a:solidFill>
              </a:rPr>
              <a:t>ZVOP</a:t>
            </a:r>
            <a:br>
              <a:rPr lang="sl-SI" dirty="0"/>
            </a:br>
            <a:endParaRPr lang="sl-SI" dirty="0"/>
          </a:p>
        </p:txBody>
      </p:sp>
      <p:sp>
        <p:nvSpPr>
          <p:cNvPr id="3" name="Označba mesta vsebine 2"/>
          <p:cNvSpPr>
            <a:spLocks noGrp="1"/>
          </p:cNvSpPr>
          <p:nvPr>
            <p:ph idx="1"/>
          </p:nvPr>
        </p:nvSpPr>
        <p:spPr>
          <a:xfrm>
            <a:off x="755576" y="1687605"/>
            <a:ext cx="7759774" cy="4351338"/>
          </a:xfrm>
        </p:spPr>
        <p:txBody>
          <a:bodyPr/>
          <a:lstStyle/>
          <a:p>
            <a:pPr marL="0" indent="0" algn="ctr">
              <a:buNone/>
            </a:pPr>
            <a:r>
              <a:rPr lang="sl-SI" dirty="0">
                <a:solidFill>
                  <a:schemeClr val="accent2">
                    <a:lumMod val="60000"/>
                    <a:lumOff val="40000"/>
                  </a:schemeClr>
                </a:solidFill>
              </a:rPr>
              <a:t>Informacijski pooblaščenec:</a:t>
            </a:r>
          </a:p>
          <a:p>
            <a:pPr marL="0" indent="0" algn="just">
              <a:buNone/>
            </a:pPr>
            <a:endParaRPr lang="sl-SI" sz="2000" b="1" dirty="0"/>
          </a:p>
          <a:p>
            <a:pPr marL="0" indent="0" algn="just">
              <a:buNone/>
            </a:pPr>
            <a:r>
              <a:rPr lang="sl-SI" sz="2000" b="1" dirty="0"/>
              <a:t>4. Posnetki sej mestnega sveta so lahko objavljeni na spletni strani celotno obdobje mandata posameznega mestnega sveta, če je to v skladu z ZVOP-1 urejeno v poslovniku. To pomeni, da morajo biti določbe poslovnika o snemanju sej in uporabi posnetkov dovolj natančne in brez omejitev dostopne javnosti, da lahko štejemo, da je privolitev v obdelavo osebnih podatkov, kot jo za določene namene ureja poslovnik, podana z udeležbo na seji. Pred objavo posnetkov na svetovnem spletu morate vselej prekriti tiste varovane osebne podatke, za objavo katerih nimate pravne podlage</a:t>
            </a:r>
            <a:r>
              <a:rPr lang="sl-SI" sz="2000" dirty="0"/>
              <a:t>. </a:t>
            </a:r>
          </a:p>
          <a:p>
            <a:pPr marL="0" indent="0">
              <a:buNone/>
            </a:pPr>
            <a:endParaRPr lang="sl-SI" dirty="0"/>
          </a:p>
        </p:txBody>
      </p:sp>
    </p:spTree>
    <p:extLst>
      <p:ext uri="{BB962C8B-B14F-4D97-AF65-F5344CB8AC3E}">
        <p14:creationId xmlns:p14="http://schemas.microsoft.com/office/powerpoint/2010/main" val="1798771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endParaRPr lang="sl-SI" dirty="0"/>
          </a:p>
        </p:txBody>
      </p:sp>
      <p:sp>
        <p:nvSpPr>
          <p:cNvPr id="3" name="Označba mesta vsebine 2"/>
          <p:cNvSpPr>
            <a:spLocks noGrp="1"/>
          </p:cNvSpPr>
          <p:nvPr>
            <p:ph idx="1"/>
          </p:nvPr>
        </p:nvSpPr>
        <p:spPr/>
        <p:txBody>
          <a:bodyPr/>
          <a:lstStyle/>
          <a:p>
            <a:pPr marL="0" indent="0" algn="ctr">
              <a:buNone/>
            </a:pPr>
            <a:endParaRPr lang="sl-SI" dirty="0"/>
          </a:p>
          <a:p>
            <a:pPr marL="0" indent="0" algn="ctr">
              <a:buNone/>
            </a:pPr>
            <a:endParaRPr lang="sl-SI" dirty="0"/>
          </a:p>
          <a:p>
            <a:pPr marL="0" indent="0" algn="ctr">
              <a:buNone/>
            </a:pPr>
            <a:endParaRPr lang="sl-SI" dirty="0"/>
          </a:p>
          <a:p>
            <a:pPr marL="0" indent="0" algn="ctr">
              <a:buNone/>
            </a:pPr>
            <a:r>
              <a:rPr lang="sl-SI" dirty="0"/>
              <a:t>Hvala za pozornost !</a:t>
            </a:r>
          </a:p>
        </p:txBody>
      </p:sp>
    </p:spTree>
    <p:extLst>
      <p:ext uri="{BB962C8B-B14F-4D97-AF65-F5344CB8AC3E}">
        <p14:creationId xmlns:p14="http://schemas.microsoft.com/office/powerpoint/2010/main" val="733422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8650" y="1124743"/>
            <a:ext cx="7886700" cy="700881"/>
          </a:xfrm>
        </p:spPr>
        <p:txBody>
          <a:bodyPr/>
          <a:lstStyle/>
          <a:p>
            <a:r>
              <a:rPr lang="sl-SI" dirty="0">
                <a:solidFill>
                  <a:schemeClr val="accent2">
                    <a:lumMod val="60000"/>
                    <a:lumOff val="40000"/>
                  </a:schemeClr>
                </a:solidFill>
              </a:rPr>
              <a:t>PRAVNA PODLAGA:</a:t>
            </a:r>
          </a:p>
        </p:txBody>
      </p:sp>
      <p:sp>
        <p:nvSpPr>
          <p:cNvPr id="3" name="Označba mesta vsebine 2"/>
          <p:cNvSpPr>
            <a:spLocks noGrp="1"/>
          </p:cNvSpPr>
          <p:nvPr>
            <p:ph idx="1"/>
          </p:nvPr>
        </p:nvSpPr>
        <p:spPr/>
        <p:txBody>
          <a:bodyPr/>
          <a:lstStyle/>
          <a:p>
            <a:pPr marL="0" indent="0">
              <a:buNone/>
            </a:pPr>
            <a:r>
              <a:rPr lang="pl-PL" b="1" dirty="0"/>
              <a:t>Zakon o dostopu do informacij javnega značaja (ZDIJZ) </a:t>
            </a:r>
          </a:p>
          <a:p>
            <a:pPr marL="0" indent="0">
              <a:buNone/>
            </a:pPr>
            <a:endParaRPr lang="pl-PL" b="1" dirty="0"/>
          </a:p>
          <a:p>
            <a:pPr marL="0" indent="0">
              <a:buNone/>
            </a:pPr>
            <a:r>
              <a:rPr lang="sl-SI" sz="2000" u="sng" dirty="0"/>
              <a:t>(Uradni list RS, št. </a:t>
            </a:r>
            <a:r>
              <a:rPr lang="sl-SI" sz="2000" u="sng" dirty="0">
                <a:hlinkClick r:id="rId2" tooltip="Zakon o dostopu do informacij javnega značaja (uradno prečiščeno besedilo)"/>
              </a:rPr>
              <a:t>51/06</a:t>
            </a:r>
            <a:r>
              <a:rPr lang="sl-SI" sz="2000" u="sng" dirty="0"/>
              <a:t> – uradno prečiščeno besedilo, </a:t>
            </a:r>
            <a:r>
              <a:rPr lang="sl-SI" sz="2000" u="sng" dirty="0">
                <a:hlinkClick r:id="rId3" tooltip="Zakon o davčnem postopku"/>
              </a:rPr>
              <a:t>117/06</a:t>
            </a:r>
            <a:r>
              <a:rPr lang="sl-SI" sz="2000" u="sng" dirty="0"/>
              <a:t> – ZDavP-2, </a:t>
            </a:r>
            <a:r>
              <a:rPr lang="sl-SI" sz="2000" u="sng" dirty="0">
                <a:hlinkClick r:id="rId4" tooltip="Zakon o spremembah in dopolnitvah Zakona o dostopu do informacij javnega značaja"/>
              </a:rPr>
              <a:t>23/14</a:t>
            </a:r>
            <a:r>
              <a:rPr lang="sl-SI" sz="2000" u="sng" dirty="0"/>
              <a:t>, </a:t>
            </a:r>
            <a:r>
              <a:rPr lang="sl-SI" sz="2000" u="sng" dirty="0">
                <a:hlinkClick r:id="rId5" tooltip="Zakon o spremembah in dopolnitvah Zakona o dostopu do informacij javnega značaja"/>
              </a:rPr>
              <a:t>50/14</a:t>
            </a:r>
            <a:r>
              <a:rPr lang="sl-SI" sz="2000" u="sng" dirty="0"/>
              <a:t>, </a:t>
            </a:r>
            <a:r>
              <a:rPr lang="sl-SI" sz="2000" u="sng" dirty="0">
                <a:hlinkClick r:id="rId6" tooltip="Odločba o delni razveljavitvi petega odstavka 6.a člena in o razveljavitvi drugega stavka sedmega odstavka 6.a člena, trinajstega odstavka 10.a člena in osmega odstavka 39. člena Zakona o dostopu do informacij javnega značaja ter o razveljavitvi  4. člena Zakona o spremembah in dopolnitvah Zakona o dostopu do informacij javnega značaja"/>
              </a:rPr>
              <a:t>19/15</a:t>
            </a:r>
            <a:r>
              <a:rPr lang="sl-SI" sz="2000" u="sng" dirty="0"/>
              <a:t> – </a:t>
            </a:r>
            <a:r>
              <a:rPr lang="sl-SI" sz="2000" u="sng" dirty="0" err="1"/>
              <a:t>odl</a:t>
            </a:r>
            <a:r>
              <a:rPr lang="sl-SI" sz="2000" u="sng" dirty="0"/>
              <a:t>. US in </a:t>
            </a:r>
            <a:r>
              <a:rPr lang="sl-SI" sz="2000" u="sng" dirty="0">
                <a:hlinkClick r:id="rId7" tooltip="Zakon o spremembah in dopolnitvah Zakona o dostopu do informacij javnega značaja"/>
              </a:rPr>
              <a:t>102/15</a:t>
            </a:r>
            <a:r>
              <a:rPr lang="sl-SI" sz="2000" u="sng" dirty="0"/>
              <a:t>) </a:t>
            </a:r>
            <a:endParaRPr lang="sl-SI" sz="2800" u="sng" dirty="0"/>
          </a:p>
          <a:p>
            <a:pPr marL="0" indent="0">
              <a:buNone/>
            </a:pPr>
            <a:r>
              <a:rPr lang="sl-SI" sz="2000" b="1" dirty="0">
                <a:hlinkClick r:id="rId8"/>
              </a:rPr>
              <a:t>ZDIJZ-E</a:t>
            </a:r>
            <a:r>
              <a:rPr lang="sl-SI" sz="2000" dirty="0"/>
              <a:t> </a:t>
            </a:r>
            <a:r>
              <a:rPr lang="sl-SI" sz="2000" b="1" dirty="0"/>
              <a:t>je bila </a:t>
            </a:r>
            <a:r>
              <a:rPr lang="sl-SI" sz="2000" b="1" dirty="0">
                <a:solidFill>
                  <a:schemeClr val="accent2">
                    <a:lumMod val="60000"/>
                    <a:lumOff val="40000"/>
                  </a:schemeClr>
                </a:solidFill>
              </a:rPr>
              <a:t>sprejeta</a:t>
            </a:r>
            <a:r>
              <a:rPr lang="sl-SI" sz="2000" b="1" dirty="0"/>
              <a:t> na 14. redni seji Državnega zbora, 15. decembra 2015 in je začela </a:t>
            </a:r>
            <a:r>
              <a:rPr lang="sl-SI" sz="2000" b="1" dirty="0">
                <a:solidFill>
                  <a:schemeClr val="accent2">
                    <a:lumMod val="60000"/>
                    <a:lumOff val="40000"/>
                  </a:schemeClr>
                </a:solidFill>
              </a:rPr>
              <a:t>veljati</a:t>
            </a:r>
            <a:r>
              <a:rPr lang="sl-SI" sz="2000" b="1" dirty="0"/>
              <a:t> 8. januarja 2016, </a:t>
            </a:r>
            <a:r>
              <a:rPr lang="sl-SI" sz="2000" b="1" dirty="0">
                <a:solidFill>
                  <a:schemeClr val="accent2">
                    <a:lumMod val="60000"/>
                    <a:lumOff val="40000"/>
                  </a:schemeClr>
                </a:solidFill>
              </a:rPr>
              <a:t>uporabljati</a:t>
            </a:r>
            <a:r>
              <a:rPr lang="sl-SI" sz="2000" b="1" dirty="0"/>
              <a:t> pa se je pričela 8. 5. 2016.</a:t>
            </a:r>
            <a:endParaRPr lang="sl-SI" sz="2000" dirty="0"/>
          </a:p>
          <a:p>
            <a:pPr marL="0" indent="0">
              <a:buNone/>
            </a:pPr>
            <a:endParaRPr lang="sl-SI" sz="2800" u="sng" dirty="0"/>
          </a:p>
          <a:p>
            <a:pPr marL="0" indent="0">
              <a:buNone/>
            </a:pPr>
            <a:r>
              <a:rPr lang="sl-SI" sz="2000" dirty="0">
                <a:hlinkClick r:id="rId8"/>
              </a:rPr>
              <a:t>http://www.pisrs.si/Pis.web/pregledPredpisa?id=ZAKO3336</a:t>
            </a:r>
            <a:r>
              <a:rPr lang="sl-SI" sz="2000" dirty="0"/>
              <a:t> </a:t>
            </a:r>
          </a:p>
        </p:txBody>
      </p:sp>
    </p:spTree>
    <p:extLst>
      <p:ext uri="{BB962C8B-B14F-4D97-AF65-F5344CB8AC3E}">
        <p14:creationId xmlns:p14="http://schemas.microsoft.com/office/powerpoint/2010/main" val="738950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8650" y="1052736"/>
            <a:ext cx="7886700" cy="2016224"/>
          </a:xfrm>
        </p:spPr>
        <p:txBody>
          <a:bodyPr/>
          <a:lstStyle/>
          <a:p>
            <a:r>
              <a:rPr lang="sl-SI" b="1" dirty="0"/>
              <a:t>DAN TRANSPARENTNOSTI IN ODPRTIH PODATKOV ZA OBČINE, </a:t>
            </a:r>
            <a:r>
              <a:rPr lang="sl-SI" dirty="0"/>
              <a:t>20. 9 . 2016</a:t>
            </a:r>
            <a:br>
              <a:rPr lang="sl-SI" dirty="0"/>
            </a:br>
            <a:endParaRPr lang="sl-SI" dirty="0"/>
          </a:p>
        </p:txBody>
      </p:sp>
      <p:sp>
        <p:nvSpPr>
          <p:cNvPr id="3" name="Označba mesta vsebine 2"/>
          <p:cNvSpPr>
            <a:spLocks noGrp="1"/>
          </p:cNvSpPr>
          <p:nvPr>
            <p:ph idx="1"/>
          </p:nvPr>
        </p:nvSpPr>
        <p:spPr>
          <a:xfrm>
            <a:off x="628650" y="3429000"/>
            <a:ext cx="7886700" cy="3024336"/>
          </a:xfrm>
        </p:spPr>
        <p:txBody>
          <a:bodyPr/>
          <a:lstStyle/>
          <a:p>
            <a:pPr marL="0" indent="0" algn="ctr">
              <a:buNone/>
            </a:pPr>
            <a:r>
              <a:rPr lang="sl-SI" dirty="0"/>
              <a:t>soorganizatorja </a:t>
            </a:r>
          </a:p>
          <a:p>
            <a:pPr marL="0" indent="0" algn="ctr">
              <a:buNone/>
            </a:pPr>
            <a:r>
              <a:rPr lang="sl-SI" dirty="0"/>
              <a:t>MJU, STIPS in Informacijski pooblaščenec</a:t>
            </a:r>
          </a:p>
          <a:p>
            <a:pPr marL="0" indent="0">
              <a:buNone/>
            </a:pPr>
            <a:endParaRPr lang="sl-SI" dirty="0"/>
          </a:p>
          <a:p>
            <a:pPr marL="0" indent="0">
              <a:buNone/>
            </a:pPr>
            <a:r>
              <a:rPr lang="sl-SI" sz="1200" dirty="0">
                <a:hlinkClick r:id="rId2"/>
              </a:rPr>
              <a:t>http://www.mju.gov.si/fileadmin/mju.gov.si/pageuploads/PPT_dan_transparentnosti_obcine_20092016_MP_.pdf</a:t>
            </a:r>
            <a:r>
              <a:rPr lang="sl-SI" sz="1200" dirty="0"/>
              <a:t> </a:t>
            </a:r>
          </a:p>
        </p:txBody>
      </p:sp>
    </p:spTree>
    <p:extLst>
      <p:ext uri="{BB962C8B-B14F-4D97-AF65-F5344CB8AC3E}">
        <p14:creationId xmlns:p14="http://schemas.microsoft.com/office/powerpoint/2010/main" val="596164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8650" y="365125"/>
            <a:ext cx="7886700" cy="1767731"/>
          </a:xfrm>
        </p:spPr>
        <p:txBody>
          <a:bodyPr/>
          <a:lstStyle/>
          <a:p>
            <a:br>
              <a:rPr lang="sl-SI" dirty="0"/>
            </a:br>
            <a:endParaRPr lang="sl-SI" dirty="0"/>
          </a:p>
        </p:txBody>
      </p:sp>
      <p:sp>
        <p:nvSpPr>
          <p:cNvPr id="3" name="Označba mesta vsebine 2"/>
          <p:cNvSpPr>
            <a:spLocks noGrp="1"/>
          </p:cNvSpPr>
          <p:nvPr>
            <p:ph idx="1"/>
          </p:nvPr>
        </p:nvSpPr>
        <p:spPr>
          <a:xfrm>
            <a:off x="621956" y="980728"/>
            <a:ext cx="7886700" cy="5400600"/>
          </a:xfrm>
        </p:spPr>
        <p:txBody>
          <a:bodyPr/>
          <a:lstStyle/>
          <a:p>
            <a:pPr marL="0" indent="0">
              <a:buNone/>
            </a:pPr>
            <a:r>
              <a:rPr lang="sl-SI" dirty="0">
                <a:solidFill>
                  <a:schemeClr val="accent2">
                    <a:lumMod val="60000"/>
                    <a:lumOff val="40000"/>
                  </a:schemeClr>
                </a:solidFill>
              </a:rPr>
              <a:t>posredovanje informacij javnega značaja v svetovni splet, 10. člen ZDIJZ</a:t>
            </a:r>
          </a:p>
          <a:p>
            <a:pPr marL="0" indent="0">
              <a:buNone/>
            </a:pPr>
            <a:r>
              <a:rPr lang="sl-SI" sz="1600" dirty="0"/>
              <a:t>(1) Vsak organ je dolžan posredovati v svetovni splet naslednje informacije javnega značaja: </a:t>
            </a:r>
          </a:p>
          <a:p>
            <a:pPr marL="0" indent="0">
              <a:buNone/>
            </a:pPr>
            <a:r>
              <a:rPr lang="sl-SI" sz="1600" dirty="0"/>
              <a:t>1.      </a:t>
            </a:r>
            <a:r>
              <a:rPr lang="sl-SI" sz="1600" b="1" dirty="0"/>
              <a:t>prečiščena besedila predpisov</a:t>
            </a:r>
            <a:r>
              <a:rPr lang="sl-SI" sz="1600" dirty="0"/>
              <a:t>, ki se nanašajo na delovno področje organa, povezana z državnim registrom predpisov na spletu; </a:t>
            </a:r>
          </a:p>
          <a:p>
            <a:pPr marL="0" indent="0">
              <a:buNone/>
            </a:pPr>
            <a:r>
              <a:rPr lang="sl-SI" sz="1600" dirty="0"/>
              <a:t>2.      programe, strategije, stališča, mnenja in navodila, ki so </a:t>
            </a:r>
            <a:r>
              <a:rPr lang="sl-SI" sz="1600" b="1" dirty="0"/>
              <a:t>splošnega pomena </a:t>
            </a:r>
            <a:r>
              <a:rPr lang="sl-SI" sz="1600" dirty="0"/>
              <a:t>ali so </a:t>
            </a:r>
            <a:r>
              <a:rPr lang="sl-SI" sz="1600" b="1" dirty="0"/>
              <a:t>pomembna za poslovanje organa </a:t>
            </a:r>
            <a:r>
              <a:rPr lang="sl-SI" sz="1600" dirty="0"/>
              <a:t>s fizičnimi in pravnimi osebami oziroma za odločanje o njihovih pravicah ali obveznostih, študije in druge podobne dokumente, ki se nanašajo na delovno področje organa; </a:t>
            </a:r>
          </a:p>
          <a:p>
            <a:pPr marL="0" indent="0">
              <a:buNone/>
            </a:pPr>
            <a:r>
              <a:rPr lang="sl-SI" sz="1600" dirty="0"/>
              <a:t>3.      </a:t>
            </a:r>
            <a:r>
              <a:rPr lang="sl-SI" sz="1600" b="1" dirty="0"/>
              <a:t>predloge predpisov</a:t>
            </a:r>
            <a:r>
              <a:rPr lang="sl-SI" sz="1600" dirty="0"/>
              <a:t>, programov, strategij in drugih podobnih dokumentov, ki se nanašajo na delovno področje organa; </a:t>
            </a:r>
          </a:p>
          <a:p>
            <a:pPr marL="0" indent="0">
              <a:buNone/>
            </a:pPr>
            <a:r>
              <a:rPr lang="sl-SI" sz="1600" dirty="0"/>
              <a:t>4.      </a:t>
            </a:r>
            <a:r>
              <a:rPr lang="sl-SI" sz="1600" b="1" dirty="0"/>
              <a:t>dokumentacijo na področju javnih naročil ter javnih razpisov za dodelitev sredstev, subvencij, posojil in drugih oblik sofinanciranj </a:t>
            </a:r>
            <a:r>
              <a:rPr lang="sl-SI" sz="1600" dirty="0"/>
              <a:t>iz državnega ali </a:t>
            </a:r>
            <a:r>
              <a:rPr lang="sl-SI" sz="1600" b="1" dirty="0"/>
              <a:t>občinskih proračunov</a:t>
            </a:r>
            <a:r>
              <a:rPr lang="sl-SI" sz="1600" dirty="0"/>
              <a:t>; </a:t>
            </a:r>
          </a:p>
          <a:p>
            <a:pPr marL="0" indent="0">
              <a:buNone/>
            </a:pPr>
            <a:r>
              <a:rPr lang="sl-SI" sz="1600" dirty="0"/>
              <a:t>5.      informacije o svoji dejavnosti ter upravnih, sodnih in drugih storitvah; </a:t>
            </a:r>
          </a:p>
          <a:p>
            <a:pPr marL="0" indent="0">
              <a:buNone/>
            </a:pPr>
            <a:r>
              <a:rPr lang="sl-SI" sz="1600" dirty="0"/>
              <a:t>6.      vse informacije javnega značaja, ki so jih prosilci zahtevali najmanj trikrat; </a:t>
            </a:r>
          </a:p>
          <a:p>
            <a:pPr marL="0" indent="0">
              <a:buNone/>
            </a:pPr>
            <a:r>
              <a:rPr lang="sl-SI" sz="1600" dirty="0"/>
              <a:t>7.      druge informacije javnega značaja. </a:t>
            </a:r>
          </a:p>
          <a:p>
            <a:pPr marL="0" indent="0">
              <a:buNone/>
            </a:pPr>
            <a:endParaRPr lang="sl-SI" dirty="0"/>
          </a:p>
        </p:txBody>
      </p:sp>
    </p:spTree>
    <p:extLst>
      <p:ext uri="{BB962C8B-B14F-4D97-AF65-F5344CB8AC3E}">
        <p14:creationId xmlns:p14="http://schemas.microsoft.com/office/powerpoint/2010/main" val="2033628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endParaRPr lang="sl-SI" dirty="0"/>
          </a:p>
        </p:txBody>
      </p:sp>
      <p:sp>
        <p:nvSpPr>
          <p:cNvPr id="3" name="Označba mesta vsebine 2"/>
          <p:cNvSpPr>
            <a:spLocks noGrp="1"/>
          </p:cNvSpPr>
          <p:nvPr>
            <p:ph idx="1"/>
          </p:nvPr>
        </p:nvSpPr>
        <p:spPr/>
        <p:txBody>
          <a:bodyPr/>
          <a:lstStyle/>
          <a:p>
            <a:pPr marL="0" indent="0">
              <a:buNone/>
            </a:pPr>
            <a:r>
              <a:rPr lang="sl-SI" sz="2000" dirty="0"/>
              <a:t>(2) Vsak organ mora omogočiti dostop do informacij iz prejšnjega odstavka </a:t>
            </a:r>
            <a:r>
              <a:rPr lang="sl-SI" sz="2000" b="1" dirty="0"/>
              <a:t>brezplačno</a:t>
            </a:r>
            <a:r>
              <a:rPr lang="sl-SI" sz="2000" dirty="0"/>
              <a:t>. </a:t>
            </a:r>
          </a:p>
          <a:p>
            <a:pPr marL="0" indent="0">
              <a:buNone/>
            </a:pPr>
            <a:r>
              <a:rPr lang="sl-SI" sz="2000" dirty="0"/>
              <a:t>(3) Če za določeno področje obstaja nacionalni namenski portal, organi informacije objavijo na tem portalu.</a:t>
            </a:r>
          </a:p>
          <a:p>
            <a:pPr marL="0" indent="0">
              <a:buNone/>
            </a:pPr>
            <a:r>
              <a:rPr lang="sl-SI" sz="2000" dirty="0"/>
              <a:t>(4) Določbe tega člena ne veljajo za poslovne subjekte pod prevladujočim vplivom oseb javnega prava. </a:t>
            </a:r>
          </a:p>
          <a:p>
            <a:pPr marL="0" indent="0">
              <a:buNone/>
            </a:pPr>
            <a:r>
              <a:rPr lang="sl-SI" sz="2000" dirty="0"/>
              <a:t>(5) Ob objavi predloga predpisa ali splošnega akta za izvrševanje javnih pooblastil (v nadaljnjem besedilu: akta), se z namenom zagotavljanja transparentnosti postopka sprejemanja akta posreduje v svetovni splet tudi </a:t>
            </a:r>
            <a:r>
              <a:rPr lang="sl-SI" sz="2000" b="1" dirty="0"/>
              <a:t>osebno ime in naziv zunanjega strokovnjaka ali firmo in naslov pravne osebe</a:t>
            </a:r>
            <a:r>
              <a:rPr lang="sl-SI" sz="2000" dirty="0"/>
              <a:t>, ki je sodelovala pri pripravi akta.</a:t>
            </a:r>
          </a:p>
          <a:p>
            <a:pPr marL="0" indent="0">
              <a:buNone/>
            </a:pPr>
            <a:endParaRPr lang="sl-SI" dirty="0"/>
          </a:p>
        </p:txBody>
      </p:sp>
    </p:spTree>
    <p:extLst>
      <p:ext uri="{BB962C8B-B14F-4D97-AF65-F5344CB8AC3E}">
        <p14:creationId xmlns:p14="http://schemas.microsoft.com/office/powerpoint/2010/main" val="2043062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8650" y="365125"/>
            <a:ext cx="7886700" cy="1983755"/>
          </a:xfrm>
        </p:spPr>
        <p:txBody>
          <a:bodyPr/>
          <a:lstStyle/>
          <a:p>
            <a:br>
              <a:rPr lang="sl-SI" dirty="0"/>
            </a:br>
            <a:r>
              <a:rPr lang="sl-SI" dirty="0">
                <a:solidFill>
                  <a:schemeClr val="accent2">
                    <a:lumMod val="60000"/>
                    <a:lumOff val="40000"/>
                  </a:schemeClr>
                </a:solidFill>
              </a:rPr>
              <a:t>PREDPISI, PREDLOGI PREDPISOV</a:t>
            </a:r>
          </a:p>
        </p:txBody>
      </p:sp>
      <p:sp>
        <p:nvSpPr>
          <p:cNvPr id="3" name="Označba mesta vsebine 2"/>
          <p:cNvSpPr>
            <a:spLocks noGrp="1"/>
          </p:cNvSpPr>
          <p:nvPr>
            <p:ph idx="1"/>
          </p:nvPr>
        </p:nvSpPr>
        <p:spPr>
          <a:xfrm>
            <a:off x="628650" y="2420887"/>
            <a:ext cx="7886700" cy="3756075"/>
          </a:xfrm>
        </p:spPr>
        <p:txBody>
          <a:bodyPr/>
          <a:lstStyle/>
          <a:p>
            <a:pPr marL="0" indent="0">
              <a:buNone/>
            </a:pPr>
            <a:endParaRPr lang="sl-SI" dirty="0"/>
          </a:p>
          <a:p>
            <a:pPr marL="0" indent="0">
              <a:buNone/>
            </a:pPr>
            <a:r>
              <a:rPr lang="sl-SI" dirty="0">
                <a:solidFill>
                  <a:schemeClr val="accent2">
                    <a:lumMod val="60000"/>
                    <a:lumOff val="40000"/>
                  </a:schemeClr>
                </a:solidFill>
              </a:rPr>
              <a:t>NOVO (v uporabi od 8. maja 2016)</a:t>
            </a:r>
            <a:r>
              <a:rPr lang="sl-SI" dirty="0"/>
              <a:t>: </a:t>
            </a:r>
          </a:p>
          <a:p>
            <a:pPr marL="0" indent="0">
              <a:buNone/>
            </a:pPr>
            <a:r>
              <a:rPr lang="sl-SI" dirty="0"/>
              <a:t>„zakonodajna sled“</a:t>
            </a:r>
          </a:p>
          <a:p>
            <a:pPr marL="0" indent="0">
              <a:buNone/>
            </a:pPr>
            <a:r>
              <a:rPr lang="sl-SI" dirty="0"/>
              <a:t>v svetovni splet se posreduje tudi osebno ime in naziv zunanjega strokovnjaka ali firmo in naslov pravne osebe, ki je sodelovala pri pripravi akta.</a:t>
            </a:r>
          </a:p>
          <a:p>
            <a:pPr marL="0" indent="0">
              <a:buNone/>
            </a:pPr>
            <a:endParaRPr lang="sl-SI" dirty="0"/>
          </a:p>
        </p:txBody>
      </p:sp>
    </p:spTree>
    <p:extLst>
      <p:ext uri="{BB962C8B-B14F-4D97-AF65-F5344CB8AC3E}">
        <p14:creationId xmlns:p14="http://schemas.microsoft.com/office/powerpoint/2010/main" val="3084227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r>
              <a:rPr lang="sl-SI" dirty="0">
                <a:solidFill>
                  <a:schemeClr val="accent2">
                    <a:lumMod val="60000"/>
                    <a:lumOff val="40000"/>
                  </a:schemeClr>
                </a:solidFill>
              </a:rPr>
              <a:t>PRORAČUN (odlok)</a:t>
            </a:r>
          </a:p>
        </p:txBody>
      </p:sp>
      <p:sp>
        <p:nvSpPr>
          <p:cNvPr id="3" name="Označba mesta vsebine 2"/>
          <p:cNvSpPr>
            <a:spLocks noGrp="1"/>
          </p:cNvSpPr>
          <p:nvPr>
            <p:ph idx="1"/>
          </p:nvPr>
        </p:nvSpPr>
        <p:spPr/>
        <p:txBody>
          <a:bodyPr/>
          <a:lstStyle/>
          <a:p>
            <a:pPr marL="0" indent="0">
              <a:buNone/>
            </a:pPr>
            <a:r>
              <a:rPr lang="sl-SI" sz="2800" dirty="0"/>
              <a:t>dopis MJU št. 037-51/2016-1 z dne 17.11. 2016</a:t>
            </a:r>
          </a:p>
          <a:p>
            <a:pPr>
              <a:buFontTx/>
              <a:buChar char="-"/>
            </a:pPr>
            <a:r>
              <a:rPr lang="sl-SI" sz="2800" dirty="0"/>
              <a:t>najpomembnejši programski akt občine</a:t>
            </a:r>
          </a:p>
          <a:p>
            <a:pPr>
              <a:buFontTx/>
              <a:buChar char="-"/>
            </a:pPr>
            <a:r>
              <a:rPr lang="sl-SI" sz="2800" dirty="0"/>
              <a:t>pogodba med občino in prebivalci, iz katerega so razvidne storitve, ki so (bodo) opravljene za občane</a:t>
            </a:r>
          </a:p>
          <a:p>
            <a:pPr marL="0" indent="0">
              <a:buNone/>
            </a:pPr>
            <a:r>
              <a:rPr lang="sl-SI" sz="2800" dirty="0"/>
              <a:t>- priporočilo OECD 2002: proračun za širšo javnost - </a:t>
            </a:r>
            <a:r>
              <a:rPr lang="sl-SI" sz="2800" dirty="0">
                <a:solidFill>
                  <a:schemeClr val="accent2">
                    <a:lumMod val="60000"/>
                    <a:lumOff val="40000"/>
                  </a:schemeClr>
                </a:solidFill>
              </a:rPr>
              <a:t>enostavno dostopen</a:t>
            </a:r>
            <a:r>
              <a:rPr lang="sl-SI" sz="2800" dirty="0"/>
              <a:t> in </a:t>
            </a:r>
            <a:r>
              <a:rPr lang="sl-SI" sz="2800" dirty="0">
                <a:solidFill>
                  <a:schemeClr val="accent2">
                    <a:lumMod val="60000"/>
                    <a:lumOff val="40000"/>
                  </a:schemeClr>
                </a:solidFill>
              </a:rPr>
              <a:t>razumljiv</a:t>
            </a:r>
          </a:p>
        </p:txBody>
      </p:sp>
    </p:spTree>
    <p:extLst>
      <p:ext uri="{BB962C8B-B14F-4D97-AF65-F5344CB8AC3E}">
        <p14:creationId xmlns:p14="http://schemas.microsoft.com/office/powerpoint/2010/main" val="1470460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r>
              <a:rPr lang="sl-SI" dirty="0">
                <a:solidFill>
                  <a:schemeClr val="accent2">
                    <a:lumMod val="60000"/>
                    <a:lumOff val="40000"/>
                  </a:schemeClr>
                </a:solidFill>
              </a:rPr>
              <a:t>ORGANI OBČINE</a:t>
            </a:r>
          </a:p>
        </p:txBody>
      </p:sp>
      <p:sp>
        <p:nvSpPr>
          <p:cNvPr id="3" name="Označba mesta vsebine 2"/>
          <p:cNvSpPr>
            <a:spLocks noGrp="1"/>
          </p:cNvSpPr>
          <p:nvPr>
            <p:ph idx="1"/>
          </p:nvPr>
        </p:nvSpPr>
        <p:spPr/>
        <p:txBody>
          <a:bodyPr/>
          <a:lstStyle/>
          <a:p>
            <a:pPr marL="0" indent="0">
              <a:buNone/>
            </a:pPr>
            <a:r>
              <a:rPr lang="sl-SI" sz="2800" dirty="0"/>
              <a:t>ZLS (28. člen): </a:t>
            </a:r>
          </a:p>
          <a:p>
            <a:pPr marL="0" indent="0">
              <a:buNone/>
            </a:pPr>
            <a:r>
              <a:rPr lang="sv-SE" sz="2800" u="sng" dirty="0"/>
              <a:t>občinski svet, župan</a:t>
            </a:r>
            <a:r>
              <a:rPr lang="sl-SI" sz="2800" u="sng" dirty="0"/>
              <a:t> (podžupan/i)</a:t>
            </a:r>
            <a:r>
              <a:rPr lang="sv-SE" sz="2800" u="sng" dirty="0"/>
              <a:t> in nadzorni odbor</a:t>
            </a:r>
            <a:endParaRPr lang="sl-SI" sz="2800" u="sng" dirty="0"/>
          </a:p>
          <a:p>
            <a:pPr marL="0" indent="0">
              <a:buNone/>
            </a:pPr>
            <a:r>
              <a:rPr lang="sl-SI" sz="2800" dirty="0"/>
              <a:t>ZLV (33. člen):</a:t>
            </a:r>
          </a:p>
          <a:p>
            <a:pPr marL="0" indent="0">
              <a:buNone/>
            </a:pPr>
            <a:r>
              <a:rPr lang="sl-SI" sz="2800" u="sng" dirty="0"/>
              <a:t>občinska volilna komisija, posebna občinska volilna komisija</a:t>
            </a:r>
          </a:p>
          <a:p>
            <a:pPr marL="0" indent="0">
              <a:buNone/>
            </a:pPr>
            <a:r>
              <a:rPr lang="sl-SI" sz="2800" dirty="0"/>
              <a:t>Zakon o voznikih (6. člen):</a:t>
            </a:r>
          </a:p>
          <a:p>
            <a:pPr marL="0" indent="0">
              <a:buNone/>
            </a:pPr>
            <a:r>
              <a:rPr lang="sl-SI" sz="2800" u="sng" dirty="0"/>
              <a:t>Svet za preventivo in vzgojo v cestnem prometu</a:t>
            </a:r>
          </a:p>
          <a:p>
            <a:pPr marL="0" indent="0">
              <a:buNone/>
            </a:pPr>
            <a:r>
              <a:rPr lang="sl-SI" sz="2800" u="sng" dirty="0"/>
              <a:t>….</a:t>
            </a:r>
          </a:p>
        </p:txBody>
      </p:sp>
    </p:spTree>
    <p:extLst>
      <p:ext uri="{BB962C8B-B14F-4D97-AF65-F5344CB8AC3E}">
        <p14:creationId xmlns:p14="http://schemas.microsoft.com/office/powerpoint/2010/main" val="33831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br>
              <a:rPr lang="sl-SI" dirty="0"/>
            </a:br>
            <a:r>
              <a:rPr lang="sl-SI" dirty="0">
                <a:solidFill>
                  <a:schemeClr val="accent2">
                    <a:lumMod val="60000"/>
                    <a:lumOff val="40000"/>
                  </a:schemeClr>
                </a:solidFill>
              </a:rPr>
              <a:t>NADZORNI ODBOR</a:t>
            </a:r>
          </a:p>
        </p:txBody>
      </p:sp>
      <p:sp>
        <p:nvSpPr>
          <p:cNvPr id="3" name="Označba mesta vsebine 2"/>
          <p:cNvSpPr>
            <a:spLocks noGrp="1"/>
          </p:cNvSpPr>
          <p:nvPr>
            <p:ph idx="1"/>
          </p:nvPr>
        </p:nvSpPr>
        <p:spPr/>
        <p:txBody>
          <a:bodyPr/>
          <a:lstStyle/>
          <a:p>
            <a:pPr>
              <a:buFontTx/>
              <a:buChar char="-"/>
            </a:pPr>
            <a:r>
              <a:rPr lang="sl-SI" dirty="0"/>
              <a:t>„enakovreden“ organ občine</a:t>
            </a:r>
          </a:p>
          <a:p>
            <a:pPr>
              <a:buFontTx/>
              <a:buChar char="-"/>
            </a:pPr>
            <a:r>
              <a:rPr lang="sl-SI" dirty="0"/>
              <a:t>sestava in delo organa:</a:t>
            </a:r>
          </a:p>
          <a:p>
            <a:pPr marL="0" indent="0">
              <a:buNone/>
            </a:pPr>
            <a:r>
              <a:rPr lang="sl-SI" dirty="0"/>
              <a:t>- letni program dela, zaključno poročilo</a:t>
            </a:r>
          </a:p>
          <a:p>
            <a:pPr marL="0" indent="0">
              <a:buNone/>
            </a:pPr>
            <a:r>
              <a:rPr lang="sl-SI" dirty="0"/>
              <a:t>- dokončna poročila o izvedenih nadzorih (poročilo s priporočili in predlogi)</a:t>
            </a:r>
          </a:p>
          <a:p>
            <a:pPr marL="0" indent="0">
              <a:buNone/>
            </a:pPr>
            <a:r>
              <a:rPr lang="sl-SI" dirty="0"/>
              <a:t>- osnutek poročila ni IJZ</a:t>
            </a:r>
          </a:p>
          <a:p>
            <a:pPr marL="0" indent="0">
              <a:buNone/>
            </a:pPr>
            <a:r>
              <a:rPr lang="sl-SI" dirty="0"/>
              <a:t>- NO ni delovno telo OS</a:t>
            </a:r>
          </a:p>
        </p:txBody>
      </p:sp>
    </p:spTree>
    <p:extLst>
      <p:ext uri="{BB962C8B-B14F-4D97-AF65-F5344CB8AC3E}">
        <p14:creationId xmlns:p14="http://schemas.microsoft.com/office/powerpoint/2010/main" val="923725199"/>
      </p:ext>
    </p:extLst>
  </p:cSld>
  <p:clrMapOvr>
    <a:masterClrMapping/>
  </p:clrMapOvr>
</p:sld>
</file>

<file path=ppt/theme/theme1.xml><?xml version="1.0" encoding="utf-8"?>
<a:theme xmlns:a="http://schemas.openxmlformats.org/drawingml/2006/main" name="MJU_ppt_Ang">
  <a:themeElements>
    <a:clrScheme name="MJU_ppt_A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JU_ppt_Ang">
      <a:majorFont>
        <a:latin typeface="Arial"/>
        <a:ea typeface=""/>
        <a:cs typeface=""/>
      </a:majorFont>
      <a:minorFont>
        <a:latin typeface="Arial"/>
        <a:ea typeface=""/>
        <a:cs typeface=""/>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JU_ppt_A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JU_ppt_A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JU_ppt_A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JU_ppt_A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JU_ppt_A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JU_ppt_A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JU_ppt_A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JU_ppt_A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JU_ppt_A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JU_ppt_A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JU_ppt_A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JU_ppt_A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JU_ppt_Slo.pot [Združljivostni način]" id="{DA1FC6A8-8B3A-453A-A4EA-8899E82DF441}" vid="{89F339F3-4EB5-407E-A88E-A31F8A7AE2DB}"/>
    </a:ext>
  </a:extLst>
</a:theme>
</file>

<file path=docProps/app.xml><?xml version="1.0" encoding="utf-8"?>
<Properties xmlns="http://schemas.openxmlformats.org/officeDocument/2006/extended-properties" xmlns:vt="http://schemas.openxmlformats.org/officeDocument/2006/docPropsVTypes">
  <Template>MJU-PPT</Template>
  <TotalTime>247</TotalTime>
  <Words>903</Words>
  <Application>Microsoft Office PowerPoint</Application>
  <PresentationFormat>Diaprojekcija na zaslonu (4:3)</PresentationFormat>
  <Paragraphs>105</Paragraphs>
  <Slides>18</Slides>
  <Notes>0</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18</vt:i4>
      </vt:variant>
    </vt:vector>
  </HeadingPairs>
  <TitlesOfParts>
    <vt:vector size="21" baseType="lpstr">
      <vt:lpstr>Arial</vt:lpstr>
      <vt:lpstr>Republika</vt:lpstr>
      <vt:lpstr>MJU_ppt_Ang</vt:lpstr>
      <vt:lpstr>OBVEZNOSTI OBČIN glede vsebin SPLETNI STRANI</vt:lpstr>
      <vt:lpstr>PRAVNA PODLAGA:</vt:lpstr>
      <vt:lpstr>DAN TRANSPARENTNOSTI IN ODPRTIH PODATKOV ZA OBČINE, 20. 9 . 2016 </vt:lpstr>
      <vt:lpstr> </vt:lpstr>
      <vt:lpstr> </vt:lpstr>
      <vt:lpstr> PREDPISI, PREDLOGI PREDPISOV</vt:lpstr>
      <vt:lpstr> PRORAČUN (odlok)</vt:lpstr>
      <vt:lpstr> ORGANI OBČINE</vt:lpstr>
      <vt:lpstr> NADZORNI ODBOR</vt:lpstr>
      <vt:lpstr>PowerPointova predstavitev</vt:lpstr>
      <vt:lpstr> Občinska uprava:</vt:lpstr>
      <vt:lpstr> IZVEDBA ?</vt:lpstr>
      <vt:lpstr> PRISTOJNI:</vt:lpstr>
      <vt:lpstr> RAZMERJE ZDIJZ IN ZVOP </vt:lpstr>
      <vt:lpstr> RAZMERJE ZDIJZ IN ZVOP</vt:lpstr>
      <vt:lpstr> RAZMERJE ZDIJZ IN ZVOP</vt:lpstr>
      <vt:lpstr> RAZMERJE ZDIJZ IN ZVOP </vt:lpstr>
      <vt:lpstr> </vt:lpstr>
    </vt:vector>
  </TitlesOfParts>
  <Company>MJU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Polonca Zabukovšek</dc:creator>
  <cp:lastModifiedBy>Jurij Mezek</cp:lastModifiedBy>
  <cp:revision>26</cp:revision>
  <dcterms:created xsi:type="dcterms:W3CDTF">2017-05-29T08:25:34Z</dcterms:created>
  <dcterms:modified xsi:type="dcterms:W3CDTF">2017-10-26T06:03:35Z</dcterms:modified>
</cp:coreProperties>
</file>