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8" r:id="rId2"/>
    <p:sldId id="259" r:id="rId3"/>
    <p:sldId id="260" r:id="rId4"/>
    <p:sldId id="261" r:id="rId5"/>
    <p:sldId id="263" r:id="rId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13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l-SI"/>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l-SI"/>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l-SI"/>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F81C6B-6EC4-4E15-8040-1E5B1FE6C0DE}" type="slidenum">
              <a:rPr lang="sl-SI"/>
              <a:pPr/>
              <a:t>‹#›</a:t>
            </a:fld>
            <a:endParaRPr lang="sl-SI"/>
          </a:p>
        </p:txBody>
      </p:sp>
    </p:spTree>
    <p:extLst>
      <p:ext uri="{BB962C8B-B14F-4D97-AF65-F5344CB8AC3E}">
        <p14:creationId xmlns:p14="http://schemas.microsoft.com/office/powerpoint/2010/main" val="421073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l-SI"/>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l-SI"/>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l-SI"/>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532288-E281-4B6D-B8AC-4A9CB493A555}" type="slidenum">
              <a:rPr lang="sl-SI"/>
              <a:pPr/>
              <a:t>‹#›</a:t>
            </a:fld>
            <a:endParaRPr lang="sl-SI"/>
          </a:p>
        </p:txBody>
      </p:sp>
    </p:spTree>
    <p:extLst>
      <p:ext uri="{BB962C8B-B14F-4D97-AF65-F5344CB8AC3E}">
        <p14:creationId xmlns:p14="http://schemas.microsoft.com/office/powerpoint/2010/main" val="947439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sl-SI"/>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sl-SI"/>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sl-SI"/>
          </a:p>
        </p:txBody>
      </p:sp>
      <p:sp>
        <p:nvSpPr>
          <p:cNvPr id="5" name="Rectangle 5"/>
          <p:cNvSpPr>
            <a:spLocks noGrp="1" noChangeArrowheads="1"/>
          </p:cNvSpPr>
          <p:nvPr>
            <p:ph type="ftr" sz="quarter" idx="11"/>
          </p:nvPr>
        </p:nvSpPr>
        <p:spPr>
          <a:ln/>
        </p:spPr>
        <p:txBody>
          <a:bodyPr/>
          <a:lstStyle>
            <a:lvl1pPr>
              <a:defRPr/>
            </a:lvl1pPr>
          </a:lstStyle>
          <a:p>
            <a:endParaRPr lang="sl-SI"/>
          </a:p>
        </p:txBody>
      </p:sp>
      <p:sp>
        <p:nvSpPr>
          <p:cNvPr id="6" name="Rectangle 6"/>
          <p:cNvSpPr>
            <a:spLocks noGrp="1" noChangeArrowheads="1"/>
          </p:cNvSpPr>
          <p:nvPr>
            <p:ph type="sldNum" sz="quarter" idx="12"/>
          </p:nvPr>
        </p:nvSpPr>
        <p:spPr>
          <a:ln/>
        </p:spPr>
        <p:txBody>
          <a:bodyPr/>
          <a:lstStyle>
            <a:lvl1pPr>
              <a:defRPr/>
            </a:lvl1pPr>
          </a:lstStyle>
          <a:p>
            <a:fld id="{F8BD4D64-6D15-416C-9DD3-37C6B84927FF}" type="slidenum">
              <a:rPr lang="sl-SI"/>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sl-SI"/>
          </a:p>
        </p:txBody>
      </p:sp>
      <p:sp>
        <p:nvSpPr>
          <p:cNvPr id="5" name="Rectangle 5"/>
          <p:cNvSpPr>
            <a:spLocks noGrp="1" noChangeArrowheads="1"/>
          </p:cNvSpPr>
          <p:nvPr>
            <p:ph type="ftr" sz="quarter" idx="11"/>
          </p:nvPr>
        </p:nvSpPr>
        <p:spPr>
          <a:ln/>
        </p:spPr>
        <p:txBody>
          <a:bodyPr/>
          <a:lstStyle>
            <a:lvl1pPr>
              <a:defRPr/>
            </a:lvl1pPr>
          </a:lstStyle>
          <a:p>
            <a:endParaRPr lang="sl-SI"/>
          </a:p>
        </p:txBody>
      </p:sp>
      <p:sp>
        <p:nvSpPr>
          <p:cNvPr id="6" name="Rectangle 6"/>
          <p:cNvSpPr>
            <a:spLocks noGrp="1" noChangeArrowheads="1"/>
          </p:cNvSpPr>
          <p:nvPr>
            <p:ph type="sldNum" sz="quarter" idx="12"/>
          </p:nvPr>
        </p:nvSpPr>
        <p:spPr>
          <a:ln/>
        </p:spPr>
        <p:txBody>
          <a:bodyPr/>
          <a:lstStyle>
            <a:lvl1pPr>
              <a:defRPr/>
            </a:lvl1pPr>
          </a:lstStyle>
          <a:p>
            <a:fld id="{1510E438-5BB3-49E9-B555-51A50B22FAD2}" type="slidenum">
              <a:rPr lang="sl-SI"/>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sl-SI"/>
          </a:p>
        </p:txBody>
      </p:sp>
      <p:sp>
        <p:nvSpPr>
          <p:cNvPr id="5" name="Rectangle 5"/>
          <p:cNvSpPr>
            <a:spLocks noGrp="1" noChangeArrowheads="1"/>
          </p:cNvSpPr>
          <p:nvPr>
            <p:ph type="ftr" sz="quarter" idx="11"/>
          </p:nvPr>
        </p:nvSpPr>
        <p:spPr>
          <a:ln/>
        </p:spPr>
        <p:txBody>
          <a:bodyPr/>
          <a:lstStyle>
            <a:lvl1pPr>
              <a:defRPr/>
            </a:lvl1pPr>
          </a:lstStyle>
          <a:p>
            <a:endParaRPr lang="sl-SI"/>
          </a:p>
        </p:txBody>
      </p:sp>
      <p:sp>
        <p:nvSpPr>
          <p:cNvPr id="6" name="Rectangle 6"/>
          <p:cNvSpPr>
            <a:spLocks noGrp="1" noChangeArrowheads="1"/>
          </p:cNvSpPr>
          <p:nvPr>
            <p:ph type="sldNum" sz="quarter" idx="12"/>
          </p:nvPr>
        </p:nvSpPr>
        <p:spPr>
          <a:ln/>
        </p:spPr>
        <p:txBody>
          <a:bodyPr/>
          <a:lstStyle>
            <a:lvl1pPr>
              <a:defRPr/>
            </a:lvl1pPr>
          </a:lstStyle>
          <a:p>
            <a:fld id="{09B750C4-310E-4C79-8337-32E1BECA8DB7}" type="slidenum">
              <a:rPr lang="sl-SI"/>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Content Placeholder 2"/>
          <p:cNvSpPr>
            <a:spLocks noGrp="1"/>
          </p:cNvSpPr>
          <p:nvPr>
            <p:ph idx="1"/>
          </p:nvPr>
        </p:nvSpPr>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sl-SI"/>
          </a:p>
        </p:txBody>
      </p:sp>
      <p:sp>
        <p:nvSpPr>
          <p:cNvPr id="5" name="Rectangle 5"/>
          <p:cNvSpPr>
            <a:spLocks noGrp="1" noChangeArrowheads="1"/>
          </p:cNvSpPr>
          <p:nvPr>
            <p:ph type="ftr" sz="quarter" idx="11"/>
          </p:nvPr>
        </p:nvSpPr>
        <p:spPr>
          <a:ln/>
        </p:spPr>
        <p:txBody>
          <a:bodyPr/>
          <a:lstStyle>
            <a:lvl1pPr>
              <a:defRPr/>
            </a:lvl1pPr>
          </a:lstStyle>
          <a:p>
            <a:endParaRPr lang="sl-SI"/>
          </a:p>
        </p:txBody>
      </p:sp>
      <p:sp>
        <p:nvSpPr>
          <p:cNvPr id="6" name="Rectangle 6"/>
          <p:cNvSpPr>
            <a:spLocks noGrp="1" noChangeArrowheads="1"/>
          </p:cNvSpPr>
          <p:nvPr>
            <p:ph type="sldNum" sz="quarter" idx="12"/>
          </p:nvPr>
        </p:nvSpPr>
        <p:spPr>
          <a:ln/>
        </p:spPr>
        <p:txBody>
          <a:bodyPr/>
          <a:lstStyle>
            <a:lvl1pPr>
              <a:defRPr/>
            </a:lvl1pPr>
          </a:lstStyle>
          <a:p>
            <a:fld id="{44EAAB84-3102-485A-AD25-BB26F63899CE}" type="slidenum">
              <a:rPr lang="sl-SI"/>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sl-SI"/>
          </a:p>
        </p:txBody>
      </p:sp>
      <p:sp>
        <p:nvSpPr>
          <p:cNvPr id="5" name="Rectangle 5"/>
          <p:cNvSpPr>
            <a:spLocks noGrp="1" noChangeArrowheads="1"/>
          </p:cNvSpPr>
          <p:nvPr>
            <p:ph type="ftr" sz="quarter" idx="11"/>
          </p:nvPr>
        </p:nvSpPr>
        <p:spPr>
          <a:ln/>
        </p:spPr>
        <p:txBody>
          <a:bodyPr/>
          <a:lstStyle>
            <a:lvl1pPr>
              <a:defRPr/>
            </a:lvl1pPr>
          </a:lstStyle>
          <a:p>
            <a:endParaRPr lang="sl-SI"/>
          </a:p>
        </p:txBody>
      </p:sp>
      <p:sp>
        <p:nvSpPr>
          <p:cNvPr id="6" name="Rectangle 6"/>
          <p:cNvSpPr>
            <a:spLocks noGrp="1" noChangeArrowheads="1"/>
          </p:cNvSpPr>
          <p:nvPr>
            <p:ph type="sldNum" sz="quarter" idx="12"/>
          </p:nvPr>
        </p:nvSpPr>
        <p:spPr>
          <a:ln/>
        </p:spPr>
        <p:txBody>
          <a:bodyPr/>
          <a:lstStyle>
            <a:lvl1pPr>
              <a:defRPr/>
            </a:lvl1pPr>
          </a:lstStyle>
          <a:p>
            <a:fld id="{E752A1CB-D63A-4F11-8637-EA13EEFC505A}" type="slidenum">
              <a:rPr lang="sl-SI"/>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sl-SI"/>
          </a:p>
        </p:txBody>
      </p:sp>
      <p:sp>
        <p:nvSpPr>
          <p:cNvPr id="6" name="Rectangle 5"/>
          <p:cNvSpPr>
            <a:spLocks noGrp="1" noChangeArrowheads="1"/>
          </p:cNvSpPr>
          <p:nvPr>
            <p:ph type="ftr" sz="quarter" idx="11"/>
          </p:nvPr>
        </p:nvSpPr>
        <p:spPr>
          <a:ln/>
        </p:spPr>
        <p:txBody>
          <a:bodyPr/>
          <a:lstStyle>
            <a:lvl1pPr>
              <a:defRPr/>
            </a:lvl1pPr>
          </a:lstStyle>
          <a:p>
            <a:endParaRPr lang="sl-SI"/>
          </a:p>
        </p:txBody>
      </p:sp>
      <p:sp>
        <p:nvSpPr>
          <p:cNvPr id="7" name="Rectangle 6"/>
          <p:cNvSpPr>
            <a:spLocks noGrp="1" noChangeArrowheads="1"/>
          </p:cNvSpPr>
          <p:nvPr>
            <p:ph type="sldNum" sz="quarter" idx="12"/>
          </p:nvPr>
        </p:nvSpPr>
        <p:spPr>
          <a:ln/>
        </p:spPr>
        <p:txBody>
          <a:bodyPr/>
          <a:lstStyle>
            <a:lvl1pPr>
              <a:defRPr/>
            </a:lvl1pPr>
          </a:lstStyle>
          <a:p>
            <a:fld id="{88E20D8B-612B-4ADF-B76D-1F678D00381E}" type="slidenum">
              <a:rPr lang="sl-SI"/>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sl-SI"/>
          </a:p>
        </p:txBody>
      </p:sp>
      <p:sp>
        <p:nvSpPr>
          <p:cNvPr id="8" name="Rectangle 5"/>
          <p:cNvSpPr>
            <a:spLocks noGrp="1" noChangeArrowheads="1"/>
          </p:cNvSpPr>
          <p:nvPr>
            <p:ph type="ftr" sz="quarter" idx="11"/>
          </p:nvPr>
        </p:nvSpPr>
        <p:spPr>
          <a:ln/>
        </p:spPr>
        <p:txBody>
          <a:bodyPr/>
          <a:lstStyle>
            <a:lvl1pPr>
              <a:defRPr/>
            </a:lvl1pPr>
          </a:lstStyle>
          <a:p>
            <a:endParaRPr lang="sl-SI"/>
          </a:p>
        </p:txBody>
      </p:sp>
      <p:sp>
        <p:nvSpPr>
          <p:cNvPr id="9" name="Rectangle 6"/>
          <p:cNvSpPr>
            <a:spLocks noGrp="1" noChangeArrowheads="1"/>
          </p:cNvSpPr>
          <p:nvPr>
            <p:ph type="sldNum" sz="quarter" idx="12"/>
          </p:nvPr>
        </p:nvSpPr>
        <p:spPr>
          <a:ln/>
        </p:spPr>
        <p:txBody>
          <a:bodyPr/>
          <a:lstStyle>
            <a:lvl1pPr>
              <a:defRPr/>
            </a:lvl1pPr>
          </a:lstStyle>
          <a:p>
            <a:fld id="{F57DEC00-49FF-402A-9696-416583D3D4BB}" type="slidenum">
              <a:rPr lang="sl-SI"/>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sl-SI"/>
          </a:p>
        </p:txBody>
      </p:sp>
      <p:sp>
        <p:nvSpPr>
          <p:cNvPr id="4" name="Rectangle 5"/>
          <p:cNvSpPr>
            <a:spLocks noGrp="1" noChangeArrowheads="1"/>
          </p:cNvSpPr>
          <p:nvPr>
            <p:ph type="ftr" sz="quarter" idx="11"/>
          </p:nvPr>
        </p:nvSpPr>
        <p:spPr>
          <a:ln/>
        </p:spPr>
        <p:txBody>
          <a:bodyPr/>
          <a:lstStyle>
            <a:lvl1pPr>
              <a:defRPr/>
            </a:lvl1pPr>
          </a:lstStyle>
          <a:p>
            <a:endParaRPr lang="sl-SI"/>
          </a:p>
        </p:txBody>
      </p:sp>
      <p:sp>
        <p:nvSpPr>
          <p:cNvPr id="5" name="Rectangle 6"/>
          <p:cNvSpPr>
            <a:spLocks noGrp="1" noChangeArrowheads="1"/>
          </p:cNvSpPr>
          <p:nvPr>
            <p:ph type="sldNum" sz="quarter" idx="12"/>
          </p:nvPr>
        </p:nvSpPr>
        <p:spPr>
          <a:ln/>
        </p:spPr>
        <p:txBody>
          <a:bodyPr/>
          <a:lstStyle>
            <a:lvl1pPr>
              <a:defRPr/>
            </a:lvl1pPr>
          </a:lstStyle>
          <a:p>
            <a:fld id="{FDA1B1F2-059B-4318-B795-BCBF31E7CE14}" type="slidenum">
              <a:rPr lang="sl-SI"/>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sl-SI"/>
          </a:p>
        </p:txBody>
      </p:sp>
      <p:sp>
        <p:nvSpPr>
          <p:cNvPr id="3" name="Rectangle 5"/>
          <p:cNvSpPr>
            <a:spLocks noGrp="1" noChangeArrowheads="1"/>
          </p:cNvSpPr>
          <p:nvPr>
            <p:ph type="ftr" sz="quarter" idx="11"/>
          </p:nvPr>
        </p:nvSpPr>
        <p:spPr>
          <a:ln/>
        </p:spPr>
        <p:txBody>
          <a:bodyPr/>
          <a:lstStyle>
            <a:lvl1pPr>
              <a:defRPr/>
            </a:lvl1pPr>
          </a:lstStyle>
          <a:p>
            <a:endParaRPr lang="sl-SI"/>
          </a:p>
        </p:txBody>
      </p:sp>
      <p:sp>
        <p:nvSpPr>
          <p:cNvPr id="4" name="Rectangle 6"/>
          <p:cNvSpPr>
            <a:spLocks noGrp="1" noChangeArrowheads="1"/>
          </p:cNvSpPr>
          <p:nvPr>
            <p:ph type="sldNum" sz="quarter" idx="12"/>
          </p:nvPr>
        </p:nvSpPr>
        <p:spPr>
          <a:ln/>
        </p:spPr>
        <p:txBody>
          <a:bodyPr/>
          <a:lstStyle>
            <a:lvl1pPr>
              <a:defRPr/>
            </a:lvl1pPr>
          </a:lstStyle>
          <a:p>
            <a:fld id="{34A48BDD-CF46-4D3B-9321-163EA94FE0ED}" type="slidenum">
              <a:rPr lang="sl-SI"/>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sl-SI"/>
          </a:p>
        </p:txBody>
      </p:sp>
      <p:sp>
        <p:nvSpPr>
          <p:cNvPr id="6" name="Rectangle 5"/>
          <p:cNvSpPr>
            <a:spLocks noGrp="1" noChangeArrowheads="1"/>
          </p:cNvSpPr>
          <p:nvPr>
            <p:ph type="ftr" sz="quarter" idx="11"/>
          </p:nvPr>
        </p:nvSpPr>
        <p:spPr>
          <a:ln/>
        </p:spPr>
        <p:txBody>
          <a:bodyPr/>
          <a:lstStyle>
            <a:lvl1pPr>
              <a:defRPr/>
            </a:lvl1pPr>
          </a:lstStyle>
          <a:p>
            <a:endParaRPr lang="sl-SI"/>
          </a:p>
        </p:txBody>
      </p:sp>
      <p:sp>
        <p:nvSpPr>
          <p:cNvPr id="7" name="Rectangle 6"/>
          <p:cNvSpPr>
            <a:spLocks noGrp="1" noChangeArrowheads="1"/>
          </p:cNvSpPr>
          <p:nvPr>
            <p:ph type="sldNum" sz="quarter" idx="12"/>
          </p:nvPr>
        </p:nvSpPr>
        <p:spPr>
          <a:ln/>
        </p:spPr>
        <p:txBody>
          <a:bodyPr/>
          <a:lstStyle>
            <a:lvl1pPr>
              <a:defRPr/>
            </a:lvl1pPr>
          </a:lstStyle>
          <a:p>
            <a:fld id="{524D6DD8-6DA1-4E8B-A238-BF6A1C7DBD6D}" type="slidenum">
              <a:rPr lang="sl-SI"/>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sl-SI"/>
          </a:p>
        </p:txBody>
      </p:sp>
      <p:sp>
        <p:nvSpPr>
          <p:cNvPr id="6" name="Rectangle 5"/>
          <p:cNvSpPr>
            <a:spLocks noGrp="1" noChangeArrowheads="1"/>
          </p:cNvSpPr>
          <p:nvPr>
            <p:ph type="ftr" sz="quarter" idx="11"/>
          </p:nvPr>
        </p:nvSpPr>
        <p:spPr>
          <a:ln/>
        </p:spPr>
        <p:txBody>
          <a:bodyPr/>
          <a:lstStyle>
            <a:lvl1pPr>
              <a:defRPr/>
            </a:lvl1pPr>
          </a:lstStyle>
          <a:p>
            <a:endParaRPr lang="sl-SI"/>
          </a:p>
        </p:txBody>
      </p:sp>
      <p:sp>
        <p:nvSpPr>
          <p:cNvPr id="7" name="Rectangle 6"/>
          <p:cNvSpPr>
            <a:spLocks noGrp="1" noChangeArrowheads="1"/>
          </p:cNvSpPr>
          <p:nvPr>
            <p:ph type="sldNum" sz="quarter" idx="12"/>
          </p:nvPr>
        </p:nvSpPr>
        <p:spPr>
          <a:ln/>
        </p:spPr>
        <p:txBody>
          <a:bodyPr/>
          <a:lstStyle>
            <a:lvl1pPr>
              <a:defRPr/>
            </a:lvl1pPr>
          </a:lstStyle>
          <a:p>
            <a:fld id="{D8540C45-DD9F-490E-A6B0-A7E68A20C382}" type="slidenum">
              <a:rPr lang="sl-SI"/>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202FDB-88CC-47DF-8785-44CDCDADED39}" type="slidenum">
              <a:rPr lang="sl-SI"/>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oreo.si/" TargetMode="External"/><Relationship Id="rId13" Type="http://schemas.openxmlformats.org/officeDocument/2006/relationships/image" Target="../media/image10.jpeg"/><Relationship Id="rId1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4.gif"/><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hyperlink" Target="http://www.korociv.si/" TargetMode="External"/><Relationship Id="rId19"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ina.divjak@cnvos.si"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monika.kostanjevec@cnvos.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descr="PowerPoint_CNVOS_4a.ai"/>
          <p:cNvPicPr>
            <a:picLocks noGrp="1" noChangeAspect="1"/>
          </p:cNvPicPr>
          <p:nvPr>
            <p:ph idx="1"/>
          </p:nvPr>
        </p:nvPicPr>
        <p:blipFill>
          <a:blip r:embed="rId2"/>
          <a:srcRect/>
          <a:stretch>
            <a:fillRect/>
          </a:stretch>
        </p:blipFill>
        <p:spPr>
          <a:xfrm>
            <a:off x="0" y="4763"/>
            <a:ext cx="9145588" cy="6853237"/>
          </a:xfrm>
        </p:spPr>
      </p:pic>
      <p:sp>
        <p:nvSpPr>
          <p:cNvPr id="15363" name="Rectangle 8"/>
          <p:cNvSpPr>
            <a:spLocks noGrp="1" noChangeArrowheads="1"/>
          </p:cNvSpPr>
          <p:nvPr>
            <p:ph type="title"/>
          </p:nvPr>
        </p:nvSpPr>
        <p:spPr>
          <a:xfrm>
            <a:off x="540425" y="2276872"/>
            <a:ext cx="8229600" cy="1143000"/>
          </a:xfrm>
        </p:spPr>
        <p:txBody>
          <a:bodyPr/>
          <a:lstStyle/>
          <a:p>
            <a:pPr eaLnBrk="1" hangingPunct="1"/>
            <a:r>
              <a:rPr lang="sl-SI" sz="4000" dirty="0" smtClean="0"/>
              <a:t>Smernice za vključevanje občanov v procese odločanja v občini</a:t>
            </a:r>
            <a:br>
              <a:rPr lang="sl-SI" sz="4000" dirty="0" smtClean="0"/>
            </a:br>
            <a:r>
              <a:rPr lang="sl-SI" sz="4000" dirty="0"/>
              <a:t/>
            </a:r>
            <a:br>
              <a:rPr lang="sl-SI" sz="4000" dirty="0"/>
            </a:br>
            <a:r>
              <a:rPr lang="sl-SI" sz="2000" dirty="0" smtClean="0"/>
              <a:t>Tina Divjak, CNVOS</a:t>
            </a:r>
            <a:endParaRPr lang="en-US" sz="2000" dirty="0" smtClean="0"/>
          </a:p>
        </p:txBody>
      </p:sp>
      <p:pic>
        <p:nvPicPr>
          <p:cNvPr id="1034" name="Slika 1" descr="http://www.mojadruzba.si/images/logotipi/footer/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655082"/>
            <a:ext cx="4191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Slika 7" descr="http://www.mojadruzba.si/images/logotipi/footer/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717387"/>
            <a:ext cx="1371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Slika 10" descr="http://www.mojadruzba.si/images/logotipi/footer/logo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869" y="5660237"/>
            <a:ext cx="952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Slika 13" descr="http://www.mojadruzba.si/images/logotipi/footer/logo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6642" y="4707682"/>
            <a:ext cx="11715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Slika 19" descr="http://www.mojadruzba.si/images/logotipi/footer/logo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5642418"/>
            <a:ext cx="6477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Slika 40" descr="http://www.mojadruzba.si/images/logotipi/footer/logo10.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0392" y="4631482"/>
            <a:ext cx="4476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Slika 41" descr="http://www.mojadruzba.si/images/logotipi/footer/logo11.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4460" y="4774357"/>
            <a:ext cx="14668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Slika 2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4511" y="5655082"/>
            <a:ext cx="9715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Slika 211" descr="http://consulta.si/_files/userfiles/image/consulta/Logotipi/logo_zlht_rgb.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578" y="5622530"/>
            <a:ext cx="15906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Slika 2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3953" y="4631482"/>
            <a:ext cx="857250" cy="628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3" name="Rectangle 12"/>
          <p:cNvSpPr>
            <a:spLocks noChangeArrowheads="1"/>
          </p:cNvSpPr>
          <p:nvPr/>
        </p:nvSpPr>
        <p:spPr bwMode="auto">
          <a:xfrm>
            <a:off x="0" y="93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3"/>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4"/>
          <p:cNvSpPr>
            <a:spLocks noChangeArrowheads="1"/>
          </p:cNvSpPr>
          <p:nvPr/>
        </p:nvSpPr>
        <p:spPr bwMode="auto">
          <a:xfrm>
            <a:off x="0"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sl-SI" altLang="sl-SI" sz="1100" b="0"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5"/>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6"/>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0" y="402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444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pic>
        <p:nvPicPr>
          <p:cNvPr id="22" name="Slika 21" descr="Zajeta slika.PNG"/>
          <p:cNvPicPr/>
          <p:nvPr/>
        </p:nvPicPr>
        <p:blipFill>
          <a:blip r:embed="rId15" cstate="print"/>
          <a:srcRect/>
          <a:stretch>
            <a:fillRect/>
          </a:stretch>
        </p:blipFill>
        <p:spPr bwMode="auto">
          <a:xfrm>
            <a:off x="395536" y="4725144"/>
            <a:ext cx="1583303" cy="561975"/>
          </a:xfrm>
          <a:prstGeom prst="rect">
            <a:avLst/>
          </a:prstGeom>
          <a:noFill/>
          <a:ln w="9525">
            <a:noFill/>
            <a:miter lim="800000"/>
            <a:headEnd/>
            <a:tailEnd/>
          </a:ln>
        </p:spPr>
      </p:pic>
      <p:pic>
        <p:nvPicPr>
          <p:cNvPr id="23" name="Slika 22"/>
          <p:cNvPicPr/>
          <p:nvPr/>
        </p:nvPicPr>
        <p:blipFill>
          <a:blip r:embed="rId16"/>
          <a:srcRect/>
          <a:stretch>
            <a:fillRect/>
          </a:stretch>
        </p:blipFill>
        <p:spPr bwMode="auto">
          <a:xfrm>
            <a:off x="6925793" y="390495"/>
            <a:ext cx="1557324" cy="562617"/>
          </a:xfrm>
          <a:prstGeom prst="rect">
            <a:avLst/>
          </a:prstGeom>
          <a:noFill/>
          <a:ln w="9525">
            <a:noFill/>
            <a:miter lim="800000"/>
            <a:headEnd/>
            <a:tailEnd/>
          </a:ln>
        </p:spPr>
      </p:pic>
      <p:pic>
        <p:nvPicPr>
          <p:cNvPr id="1044" name="Picture 20" descr="Ministrstvo za javno uprav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2578" y="1133155"/>
            <a:ext cx="1320539" cy="2141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mov"/>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00912" y="1075816"/>
            <a:ext cx="225756" cy="276734"/>
          </a:xfrm>
          <a:prstGeom prst="rect">
            <a:avLst/>
          </a:prstGeom>
          <a:noFill/>
          <a:extLst>
            <a:ext uri="{909E8E84-426E-40DD-AFC4-6F175D3DCCD1}">
              <a14:hiddenFill xmlns:a14="http://schemas.microsoft.com/office/drawing/2010/main">
                <a:solidFill>
                  <a:srgbClr val="FFFFFF"/>
                </a:solidFill>
              </a14:hiddenFill>
            </a:ext>
          </a:extLst>
        </p:spPr>
      </p:pic>
      <p:pic>
        <p:nvPicPr>
          <p:cNvPr id="26" name="Slika 25" descr="S:\CNVOS PODATKI\DOPISI IN LOGO\LOGOTIP CNVOS SLO.jpg"/>
          <p:cNvPicPr/>
          <p:nvPr/>
        </p:nvPicPr>
        <p:blipFill>
          <a:blip r:embed="rId19">
            <a:extLst>
              <a:ext uri="{28A0092B-C50C-407E-A947-70E740481C1C}">
                <a14:useLocalDpi xmlns:a14="http://schemas.microsoft.com/office/drawing/2010/main" val="0"/>
              </a:ext>
            </a:extLst>
          </a:blip>
          <a:srcRect/>
          <a:stretch>
            <a:fillRect/>
          </a:stretch>
        </p:blipFill>
        <p:spPr bwMode="auto">
          <a:xfrm>
            <a:off x="540425" y="411770"/>
            <a:ext cx="2233930" cy="5200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PowerPoint_CNVOS_4a.ai"/>
          <p:cNvPicPr>
            <a:picLocks noChangeAspect="1"/>
          </p:cNvPicPr>
          <p:nvPr/>
        </p:nvPicPr>
        <p:blipFill>
          <a:blip r:embed="rId2"/>
          <a:srcRect/>
          <a:stretch>
            <a:fillRect/>
          </a:stretch>
        </p:blipFill>
        <p:spPr bwMode="auto">
          <a:xfrm>
            <a:off x="0" y="4763"/>
            <a:ext cx="9145588" cy="6853237"/>
          </a:xfrm>
          <a:prstGeom prst="rect">
            <a:avLst/>
          </a:prstGeom>
          <a:noFill/>
          <a:ln w="9525">
            <a:noFill/>
            <a:miter lim="800000"/>
            <a:headEnd/>
            <a:tailEnd/>
          </a:ln>
        </p:spPr>
      </p:pic>
      <p:sp>
        <p:nvSpPr>
          <p:cNvPr id="2" name="Naslov 1"/>
          <p:cNvSpPr>
            <a:spLocks noGrp="1"/>
          </p:cNvSpPr>
          <p:nvPr>
            <p:ph type="title"/>
          </p:nvPr>
        </p:nvSpPr>
        <p:spPr/>
        <p:txBody>
          <a:bodyPr/>
          <a:lstStyle/>
          <a:p>
            <a:r>
              <a:rPr lang="sl-SI" sz="4000" b="1" dirty="0" smtClean="0"/>
              <a:t>Zakaj Smernice?</a:t>
            </a:r>
            <a:endParaRPr lang="sl-SI" sz="4000" b="1" dirty="0"/>
          </a:p>
        </p:txBody>
      </p:sp>
      <p:sp>
        <p:nvSpPr>
          <p:cNvPr id="3" name="Ograda vsebine 2"/>
          <p:cNvSpPr>
            <a:spLocks noGrp="1"/>
          </p:cNvSpPr>
          <p:nvPr>
            <p:ph idx="1"/>
          </p:nvPr>
        </p:nvSpPr>
        <p:spPr/>
        <p:txBody>
          <a:bodyPr/>
          <a:lstStyle/>
          <a:p>
            <a:r>
              <a:rPr lang="sl-SI" sz="2800" dirty="0" smtClean="0"/>
              <a:t>Na to temo veliko informacij, dokumentov, priročnikov → redki prilagojeni prav za občine</a:t>
            </a:r>
          </a:p>
          <a:p>
            <a:r>
              <a:rPr lang="sl-SI" sz="2800" dirty="0" smtClean="0"/>
              <a:t>CNVOS &amp; SOS &amp; </a:t>
            </a:r>
            <a:r>
              <a:rPr lang="sl-SI" sz="2800" smtClean="0"/>
              <a:t>regionalna stičišča &amp; MJU </a:t>
            </a:r>
            <a:r>
              <a:rPr lang="sl-SI" sz="2800" dirty="0" smtClean="0"/>
              <a:t>oblikovali smernice, ki so v pomoč, hkrati pa služijo za nove ideje (kaj se da izboljšati, poenostaviti, …., da bo volj sit in koza cela = občinski uradniki še živi, občani pa zadovoljni z rešitvami)</a:t>
            </a:r>
          </a:p>
          <a:p>
            <a:r>
              <a:rPr lang="sl-SI" sz="2800" dirty="0" smtClean="0"/>
              <a:t>Kratek opis in nasveti glede celotnega procesa vključevanja – kaj je najpomembnejše pri posameznem koraku</a:t>
            </a:r>
            <a:endParaRPr lang="sl-SI" sz="2800" dirty="0"/>
          </a:p>
        </p:txBody>
      </p:sp>
    </p:spTree>
    <p:extLst>
      <p:ext uri="{BB962C8B-B14F-4D97-AF65-F5344CB8AC3E}">
        <p14:creationId xmlns:p14="http://schemas.microsoft.com/office/powerpoint/2010/main" val="111910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PowerPoint_CNVOS_4a.ai"/>
          <p:cNvPicPr>
            <a:picLocks noChangeAspect="1"/>
          </p:cNvPicPr>
          <p:nvPr/>
        </p:nvPicPr>
        <p:blipFill>
          <a:blip r:embed="rId2"/>
          <a:srcRect/>
          <a:stretch>
            <a:fillRect/>
          </a:stretch>
        </p:blipFill>
        <p:spPr bwMode="auto">
          <a:xfrm>
            <a:off x="0" y="4763"/>
            <a:ext cx="9145588" cy="6853237"/>
          </a:xfrm>
          <a:prstGeom prst="rect">
            <a:avLst/>
          </a:prstGeom>
          <a:noFill/>
          <a:ln w="9525">
            <a:noFill/>
            <a:miter lim="800000"/>
            <a:headEnd/>
            <a:tailEnd/>
          </a:ln>
        </p:spPr>
      </p:pic>
      <p:sp>
        <p:nvSpPr>
          <p:cNvPr id="2" name="Naslov 1"/>
          <p:cNvSpPr>
            <a:spLocks noGrp="1"/>
          </p:cNvSpPr>
          <p:nvPr>
            <p:ph type="title"/>
          </p:nvPr>
        </p:nvSpPr>
        <p:spPr/>
        <p:txBody>
          <a:bodyPr/>
          <a:lstStyle/>
          <a:p>
            <a:r>
              <a:rPr lang="sl-SI" sz="4000" b="1" dirty="0" smtClean="0"/>
              <a:t>Najpomembnejši poudarki</a:t>
            </a:r>
            <a:endParaRPr lang="sl-SI" sz="4000" b="1" dirty="0"/>
          </a:p>
        </p:txBody>
      </p:sp>
      <p:sp>
        <p:nvSpPr>
          <p:cNvPr id="3" name="Ograda vsebine 2"/>
          <p:cNvSpPr>
            <a:spLocks noGrp="1"/>
          </p:cNvSpPr>
          <p:nvPr>
            <p:ph idx="1"/>
          </p:nvPr>
        </p:nvSpPr>
        <p:spPr>
          <a:xfrm>
            <a:off x="467544" y="1268760"/>
            <a:ext cx="8229600" cy="4525963"/>
          </a:xfrm>
        </p:spPr>
        <p:txBody>
          <a:bodyPr/>
          <a:lstStyle/>
          <a:p>
            <a:r>
              <a:rPr lang="sl-SI" sz="2800" b="1" dirty="0" smtClean="0"/>
              <a:t>Informiranje</a:t>
            </a:r>
            <a:r>
              <a:rPr lang="sl-SI" sz="2800" dirty="0" smtClean="0"/>
              <a:t> – temelj (največ nasprotovanja se rodi zaradi pomanjkanja informacij); izkoriščajte vse možne kanale (različne ciljne skupine, dovzetne za različne vrste informacij)</a:t>
            </a:r>
          </a:p>
          <a:p>
            <a:r>
              <a:rPr lang="sl-SI" sz="2800" b="1" dirty="0" smtClean="0"/>
              <a:t>Predstavitev glavnih metod</a:t>
            </a:r>
            <a:r>
              <a:rPr lang="sl-SI" sz="2800" dirty="0" smtClean="0"/>
              <a:t>, njihovi +/-: uporabite tisto metodo, ki je primerna glede na temo in ljudi, ki bi jih radi vključili (npr. odprte delavnice primerne bolj za informiranje in splošne vtise, za konkretne pogovore boljše manjše skupine ali sestanki – pomembno upoštevati tudi karakteristiko ljudi)</a:t>
            </a:r>
            <a:endParaRPr lang="sl-SI" sz="2800" b="1" dirty="0"/>
          </a:p>
        </p:txBody>
      </p:sp>
    </p:spTree>
    <p:extLst>
      <p:ext uri="{BB962C8B-B14F-4D97-AF65-F5344CB8AC3E}">
        <p14:creationId xmlns:p14="http://schemas.microsoft.com/office/powerpoint/2010/main" val="84782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PowerPoint_CNVOS_4a.ai"/>
          <p:cNvPicPr>
            <a:picLocks noChangeAspect="1"/>
          </p:cNvPicPr>
          <p:nvPr/>
        </p:nvPicPr>
        <p:blipFill>
          <a:blip r:embed="rId2"/>
          <a:srcRect/>
          <a:stretch>
            <a:fillRect/>
          </a:stretch>
        </p:blipFill>
        <p:spPr bwMode="auto">
          <a:xfrm>
            <a:off x="0" y="4763"/>
            <a:ext cx="9145588" cy="6853237"/>
          </a:xfrm>
          <a:prstGeom prst="rect">
            <a:avLst/>
          </a:prstGeom>
          <a:noFill/>
          <a:ln w="9525">
            <a:noFill/>
            <a:miter lim="800000"/>
            <a:headEnd/>
            <a:tailEnd/>
          </a:ln>
        </p:spPr>
      </p:pic>
      <p:sp>
        <p:nvSpPr>
          <p:cNvPr id="2" name="Naslov 1"/>
          <p:cNvSpPr>
            <a:spLocks noGrp="1"/>
          </p:cNvSpPr>
          <p:nvPr>
            <p:ph type="title"/>
          </p:nvPr>
        </p:nvSpPr>
        <p:spPr/>
        <p:txBody>
          <a:bodyPr/>
          <a:lstStyle/>
          <a:p>
            <a:r>
              <a:rPr lang="sl-SI" sz="4000" b="1" dirty="0"/>
              <a:t>Najpomembnejši poudarki</a:t>
            </a:r>
            <a:endParaRPr lang="sl-SI" sz="4000" dirty="0"/>
          </a:p>
        </p:txBody>
      </p:sp>
      <p:sp>
        <p:nvSpPr>
          <p:cNvPr id="3" name="Ograda vsebine 2"/>
          <p:cNvSpPr>
            <a:spLocks noGrp="1"/>
          </p:cNvSpPr>
          <p:nvPr>
            <p:ph idx="1"/>
          </p:nvPr>
        </p:nvSpPr>
        <p:spPr>
          <a:xfrm>
            <a:off x="457200" y="1484784"/>
            <a:ext cx="8229600" cy="4641379"/>
          </a:xfrm>
        </p:spPr>
        <p:txBody>
          <a:bodyPr/>
          <a:lstStyle/>
          <a:p>
            <a:r>
              <a:rPr lang="sl-SI" sz="2800" dirty="0" smtClean="0"/>
              <a:t>Kdaj in kako pritegniti občane (kaj pridobimo, če smo odprti za predloge vedno, kaj, če na začetku priprave ipd.)</a:t>
            </a:r>
          </a:p>
          <a:p>
            <a:r>
              <a:rPr lang="sl-SI" sz="2800" dirty="0" smtClean="0"/>
              <a:t>Kako obdelamo predloge in nanje odgovorimo (če ne bo odziva, se občani ne bodo več vključevali)</a:t>
            </a:r>
          </a:p>
          <a:p>
            <a:r>
              <a:rPr lang="sl-SI" sz="2800" dirty="0" smtClean="0"/>
              <a:t>Kako vrednotimo proces (da ne delamo vedno istih napak) </a:t>
            </a:r>
            <a:endParaRPr lang="sl-SI" sz="2800" dirty="0" smtClean="0"/>
          </a:p>
          <a:p>
            <a:r>
              <a:rPr lang="sl-SI" sz="2800" dirty="0"/>
              <a:t>Kot prilogo </a:t>
            </a:r>
            <a:r>
              <a:rPr lang="sl-SI" sz="2800" dirty="0" smtClean="0"/>
              <a:t>dodali </a:t>
            </a:r>
            <a:r>
              <a:rPr lang="sl-SI" sz="2800" dirty="0"/>
              <a:t>tudi vprašanja za pomoč (</a:t>
            </a:r>
            <a:r>
              <a:rPr lang="sl-SI" sz="2800" dirty="0" err="1"/>
              <a:t>odkljuknica</a:t>
            </a:r>
            <a:r>
              <a:rPr lang="sl-SI" sz="2800" dirty="0"/>
              <a:t>)</a:t>
            </a:r>
          </a:p>
          <a:p>
            <a:pPr marL="0" indent="0">
              <a:buNone/>
            </a:pPr>
            <a:endParaRPr lang="sl-SI" sz="2800" dirty="0"/>
          </a:p>
        </p:txBody>
      </p:sp>
    </p:spTree>
    <p:extLst>
      <p:ext uri="{BB962C8B-B14F-4D97-AF65-F5344CB8AC3E}">
        <p14:creationId xmlns:p14="http://schemas.microsoft.com/office/powerpoint/2010/main" val="310855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PowerPoint_CNVOS_4a.ai"/>
          <p:cNvPicPr>
            <a:picLocks noChangeAspect="1"/>
          </p:cNvPicPr>
          <p:nvPr/>
        </p:nvPicPr>
        <p:blipFill>
          <a:blip r:embed="rId2"/>
          <a:srcRect/>
          <a:stretch>
            <a:fillRect/>
          </a:stretch>
        </p:blipFill>
        <p:spPr bwMode="auto">
          <a:xfrm>
            <a:off x="0" y="4763"/>
            <a:ext cx="9145588" cy="6853237"/>
          </a:xfrm>
          <a:prstGeom prst="rect">
            <a:avLst/>
          </a:prstGeom>
          <a:noFill/>
          <a:ln w="9525">
            <a:noFill/>
            <a:miter lim="800000"/>
            <a:headEnd/>
            <a:tailEnd/>
          </a:ln>
        </p:spPr>
      </p:pic>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pPr marL="0" indent="0">
              <a:buNone/>
            </a:pPr>
            <a:endParaRPr lang="sl-SI" dirty="0" smtClean="0"/>
          </a:p>
          <a:p>
            <a:pPr marL="0" indent="0" algn="ctr">
              <a:buNone/>
            </a:pPr>
            <a:r>
              <a:rPr lang="sl-SI" dirty="0" smtClean="0"/>
              <a:t>Hvala!</a:t>
            </a:r>
          </a:p>
          <a:p>
            <a:pPr marL="0" indent="0" algn="ctr">
              <a:buNone/>
            </a:pPr>
            <a:endParaRPr lang="sl-SI" dirty="0"/>
          </a:p>
          <a:p>
            <a:pPr marL="0" indent="0" algn="ctr">
              <a:buNone/>
            </a:pPr>
            <a:r>
              <a:rPr lang="sl-SI" dirty="0" err="1">
                <a:hlinkClick r:id="rId3"/>
              </a:rPr>
              <a:t>t</a:t>
            </a:r>
            <a:r>
              <a:rPr lang="sl-SI" dirty="0" err="1" smtClean="0">
                <a:hlinkClick r:id="rId3"/>
              </a:rPr>
              <a:t>ina.divjak@cnvos.si</a:t>
            </a:r>
            <a:r>
              <a:rPr lang="sl-SI" dirty="0" smtClean="0"/>
              <a:t> </a:t>
            </a:r>
          </a:p>
          <a:p>
            <a:pPr marL="0" indent="0" algn="ctr">
              <a:buNone/>
            </a:pPr>
            <a:r>
              <a:rPr lang="sl-SI" dirty="0" err="1" smtClean="0">
                <a:hlinkClick r:id="rId4"/>
              </a:rPr>
              <a:t>monika.kostanjevec@cnvos.si</a:t>
            </a:r>
            <a:r>
              <a:rPr lang="sl-SI" dirty="0" smtClean="0"/>
              <a:t> </a:t>
            </a:r>
            <a:endParaRPr lang="sl-SI" dirty="0"/>
          </a:p>
        </p:txBody>
      </p:sp>
    </p:spTree>
    <p:extLst>
      <p:ext uri="{BB962C8B-B14F-4D97-AF65-F5344CB8AC3E}">
        <p14:creationId xmlns:p14="http://schemas.microsoft.com/office/powerpoint/2010/main" val="29658964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250</Words>
  <Application>Microsoft Office PowerPoint</Application>
  <PresentationFormat>Diaprojekcija na zaslonu (4:3)</PresentationFormat>
  <Paragraphs>25</Paragraphs>
  <Slides>5</Slides>
  <Notes>0</Notes>
  <HiddenSlides>0</HiddenSlides>
  <MMClips>0</MMClips>
  <ScaleCrop>false</ScaleCrop>
  <HeadingPairs>
    <vt:vector size="4" baseType="variant">
      <vt:variant>
        <vt:lpstr>Tema</vt:lpstr>
      </vt:variant>
      <vt:variant>
        <vt:i4>1</vt:i4>
      </vt:variant>
      <vt:variant>
        <vt:lpstr>Naslovi diapozitivov</vt:lpstr>
      </vt:variant>
      <vt:variant>
        <vt:i4>5</vt:i4>
      </vt:variant>
    </vt:vector>
  </HeadingPairs>
  <TitlesOfParts>
    <vt:vector size="6" baseType="lpstr">
      <vt:lpstr>Default Design</vt:lpstr>
      <vt:lpstr>Smernice za vključevanje občanov v procese odločanja v občini  Tina Divjak, CNVOS</vt:lpstr>
      <vt:lpstr>Zakaj Smernice?</vt:lpstr>
      <vt:lpstr>Najpomembnejši poudarki</vt:lpstr>
      <vt:lpstr>Najpomembnejši poudarki</vt:lpstr>
      <vt:lpstr>PowerPointova predstavitev</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Predan</dc:creator>
  <cp:lastModifiedBy>Tina Divjak</cp:lastModifiedBy>
  <cp:revision>16</cp:revision>
  <cp:lastPrinted>2011-05-31T11:31:41Z</cp:lastPrinted>
  <dcterms:created xsi:type="dcterms:W3CDTF">2011-05-31T11:30:59Z</dcterms:created>
  <dcterms:modified xsi:type="dcterms:W3CDTF">2017-10-24T12:56:46Z</dcterms:modified>
</cp:coreProperties>
</file>