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3" r:id="rId4"/>
    <p:sldId id="265" r:id="rId5"/>
    <p:sldId id="266" r:id="rId6"/>
    <p:sldId id="264" r:id="rId7"/>
    <p:sldId id="267" r:id="rId8"/>
    <p:sldId id="2104" r:id="rId9"/>
    <p:sldId id="2106" r:id="rId10"/>
    <p:sldId id="258" r:id="rId11"/>
    <p:sldId id="259" r:id="rId12"/>
    <p:sldId id="260" r:id="rId13"/>
    <p:sldId id="262" r:id="rId14"/>
    <p:sldId id="2105" r:id="rId15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7" autoAdjust="0"/>
    <p:restoredTop sz="94694" autoAdjust="0"/>
  </p:normalViewPr>
  <p:slideViewPr>
    <p:cSldViewPr>
      <p:cViewPr varScale="1">
        <p:scale>
          <a:sx n="115" d="100"/>
          <a:sy n="115" d="100"/>
        </p:scale>
        <p:origin x="8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27080-34FE-4E18-8B39-9A6A5DBDC247}" type="datetimeFigureOut">
              <a:rPr lang="sl-SI" smtClean="0"/>
              <a:t>13. 09. 2022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FEC38-5633-4F58-B260-751CA427AF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7243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AFEC38-5633-4F58-B260-751CA427AFDD}" type="slidenum">
              <a:rPr lang="sl-SI" smtClean="0"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2531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E66317-48CE-4D21-996F-B58051448C8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3898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7C26D-43FD-4071-926F-13FD8301549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707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70ABF-9ACB-4549-9C7E-318B64D464B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5204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2953D-E2B9-48A9-81FC-C01C6C1B109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1591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2005A-DB6B-4103-AF69-B44BDBDD76C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45596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76B0A-F9CA-4A6C-8433-235773FEB23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1646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5527F5-519F-4F4D-A005-2851A98DA14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707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F1F28-2F0E-4A44-A75D-10A6F223F85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86643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F02C1-61BC-4DCF-9DEB-7FC737A1C0D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1932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C8FBD-123C-4A30-A174-289F95823AA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57488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A6C3E-D547-4404-B76B-19090D50886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08798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 alt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58CFFF-E7F8-47BE-8FC9-71DA3F12F77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TextBox 7"/>
          <p:cNvSpPr txBox="1"/>
          <p:nvPr/>
        </p:nvSpPr>
        <p:spPr>
          <a:xfrm>
            <a:off x="962025" y="708025"/>
            <a:ext cx="1936750" cy="2127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838"/>
              </a:lnSpc>
            </a:pPr>
            <a:r>
              <a:rPr lang="sl-SI" altLang="sl-SI" sz="700">
                <a:solidFill>
                  <a:schemeClr val="tx2"/>
                </a:solidFill>
                <a:latin typeface="Republika" panose="02000506040000020004" pitchFamily="2" charset="-18"/>
              </a:rPr>
              <a:t>REPUBLIKA SLOVENIJA</a:t>
            </a:r>
            <a:endParaRPr lang="en-US" altLang="sl-SI" sz="70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>
              <a:lnSpc>
                <a:spcPts val="838"/>
              </a:lnSpc>
            </a:pPr>
            <a:r>
              <a:rPr lang="sl-SI" altLang="sl-SI" sz="700" b="1">
                <a:solidFill>
                  <a:schemeClr val="tx2"/>
                </a:solidFill>
                <a:latin typeface="Republika" panose="02000506040000020004" pitchFamily="2" charset="-18"/>
              </a:rPr>
              <a:t>MINISTRSTVO ZA JAVNO UPRAVO</a:t>
            </a:r>
            <a:endParaRPr lang="en-US" altLang="sl-SI" sz="700" b="1">
              <a:solidFill>
                <a:schemeClr val="tx2"/>
              </a:solidFill>
              <a:latin typeface="Republika" panose="02000506040000020004" pitchFamily="2" charset="-18"/>
            </a:endParaRPr>
          </a:p>
        </p:txBody>
      </p:sp>
      <p:pic>
        <p:nvPicPr>
          <p:cNvPr id="1032" name="Picture 8" descr="grb moder za 10 pt.wm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ekc@gov.s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s-test.dvk.sigov.si/" TargetMode="External"/><Relationship Id="rId2" Type="http://schemas.openxmlformats.org/officeDocument/2006/relationships/hyperlink" Target="https://www.gov.si/zbirke/storitve/vloga-in-navodila-za-oddaljeni-dosto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dvk.sigov.si/" TargetMode="External"/><Relationship Id="rId4" Type="http://schemas.openxmlformats.org/officeDocument/2006/relationships/hyperlink" Target="is-sola.dvk%20sigov.si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i-trust.gov.si/sl/obrazci/sigov-ca/izjava-za-vpis-emso-in-davcne-stevilke-k-digitalnemu-potrdilu-sigov-c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icas.gov.si/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/>
          </p:cNvSpPr>
          <p:nvPr/>
        </p:nvSpPr>
        <p:spPr bwMode="auto">
          <a:xfrm>
            <a:off x="755576" y="1466056"/>
            <a:ext cx="7200900" cy="238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sl-SI" sz="3200" dirty="0"/>
          </a:p>
          <a:p>
            <a:r>
              <a:rPr lang="sl-SI" sz="3200" dirty="0"/>
              <a:t>Tehnični pogoji za uporabo nove informacijske rešitve za informacijsko podporo rednih lokalnih volitev</a:t>
            </a:r>
          </a:p>
          <a:p>
            <a:endParaRPr lang="sl-SI" sz="3200" dirty="0"/>
          </a:p>
          <a:p>
            <a:endParaRPr lang="sl-SI" sz="3200" dirty="0"/>
          </a:p>
          <a:p>
            <a:endParaRPr lang="sl-SI" sz="3200" dirty="0"/>
          </a:p>
          <a:p>
            <a:r>
              <a:rPr lang="sl-SI" sz="2000" dirty="0"/>
              <a:t>Kristina Valenčič, Tadej Gabrijel</a:t>
            </a:r>
          </a:p>
          <a:p>
            <a:r>
              <a:rPr lang="sl-SI" sz="2000" dirty="0"/>
              <a:t>Ministrstvo za javno upravo, Direktorat za informatiko</a:t>
            </a:r>
          </a:p>
        </p:txBody>
      </p:sp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>
                <a:latin typeface="Calibri" panose="020F0502020204030204" pitchFamily="34" charset="0"/>
              </a:rPr>
              <a:t>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63563" y="1125389"/>
            <a:ext cx="7416874" cy="122349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Prijavni postopek </a:t>
            </a:r>
            <a:r>
              <a:rPr lang="sl-SI" altLang="sl-SI" sz="3200" dirty="0">
                <a:solidFill>
                  <a:schemeClr val="bg2"/>
                </a:solidFill>
              </a:rPr>
              <a:t> (</a:t>
            </a:r>
            <a:r>
              <a:rPr lang="sl-SI" altLang="sl-SI" sz="2800" dirty="0" err="1">
                <a:solidFill>
                  <a:schemeClr val="bg2"/>
                </a:solidFill>
              </a:rPr>
              <a:t>isDVK</a:t>
            </a:r>
            <a:r>
              <a:rPr lang="sl-SI" altLang="sl-SI" sz="3200" dirty="0">
                <a:solidFill>
                  <a:schemeClr val="bg2"/>
                </a:solidFill>
              </a:rPr>
              <a:t>)</a:t>
            </a:r>
            <a:endParaRPr lang="sl-SI" altLang="sl-SI" sz="4000" dirty="0">
              <a:solidFill>
                <a:schemeClr val="bg2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893980" y="2204864"/>
            <a:ext cx="7283450" cy="380175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7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Prijava v sistem </a:t>
            </a:r>
            <a:r>
              <a:rPr lang="sl-SI" sz="1700" dirty="0" err="1">
                <a:solidFill>
                  <a:schemeClr val="bg2"/>
                </a:solidFill>
                <a:latin typeface="+mj-lt"/>
                <a:ea typeface="+mj-ea"/>
                <a:cs typeface="+mj-cs"/>
              </a:rPr>
              <a:t>isDVK</a:t>
            </a:r>
            <a:r>
              <a:rPr lang="sl-SI" sz="17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: </a:t>
            </a:r>
            <a:r>
              <a:rPr lang="sl-SI" altLang="sl-SI" sz="1700" i="1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is.dvk.sigov.si/...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7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Praviloma vas sistem ob </a:t>
            </a:r>
            <a:r>
              <a:rPr lang="sl-SI" sz="17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prvi</a:t>
            </a:r>
            <a:r>
              <a:rPr lang="sl-SI" sz="17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prijavi preusmeri </a:t>
            </a:r>
            <a:br>
              <a:rPr lang="sl-SI" sz="17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r>
              <a:rPr lang="sl-SI" sz="17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najprej na prijavno stran SI-PASS, </a:t>
            </a:r>
            <a:br>
              <a:rPr lang="sl-SI" sz="17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r>
              <a:rPr lang="sl-SI" sz="17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nato pa na spletišče za oddajo prošnje za dodelitev pravic.</a:t>
            </a:r>
          </a:p>
          <a:p>
            <a:endParaRPr lang="sl-SI" altLang="sl-SI" sz="14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798C29BC-B952-4347-976D-5ABC9D24E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3954574"/>
            <a:ext cx="3092305" cy="2662991"/>
          </a:xfrm>
          <a:prstGeom prst="rect">
            <a:avLst/>
          </a:prstGeom>
        </p:spPr>
      </p:pic>
      <p:sp>
        <p:nvSpPr>
          <p:cNvPr id="4" name="Puščica: levo 3">
            <a:extLst>
              <a:ext uri="{FF2B5EF4-FFF2-40B4-BE49-F238E27FC236}">
                <a16:creationId xmlns:a16="http://schemas.microsoft.com/office/drawing/2014/main" id="{E86326AA-65D3-4417-B6DC-0C8DA078B0D4}"/>
              </a:ext>
            </a:extLst>
          </p:cNvPr>
          <p:cNvSpPr/>
          <p:nvPr/>
        </p:nvSpPr>
        <p:spPr>
          <a:xfrm>
            <a:off x="3960427" y="5291221"/>
            <a:ext cx="2232248" cy="36004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Izberemo prijavni način</a:t>
            </a:r>
          </a:p>
        </p:txBody>
      </p:sp>
    </p:spTree>
    <p:extLst>
      <p:ext uri="{BB962C8B-B14F-4D97-AF65-F5344CB8AC3E}">
        <p14:creationId xmlns:p14="http://schemas.microsoft.com/office/powerpoint/2010/main" val="1890180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63563" y="1125389"/>
            <a:ext cx="7416874" cy="122349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Prijavni postopek </a:t>
            </a:r>
            <a:r>
              <a:rPr lang="sl-SI" altLang="sl-SI" sz="3200" dirty="0">
                <a:solidFill>
                  <a:schemeClr val="bg2"/>
                </a:solidFill>
              </a:rPr>
              <a:t> (</a:t>
            </a:r>
            <a:r>
              <a:rPr lang="sl-SI" altLang="sl-SI" sz="2800" dirty="0" err="1">
                <a:solidFill>
                  <a:schemeClr val="bg2"/>
                </a:solidFill>
              </a:rPr>
              <a:t>isDVK</a:t>
            </a:r>
            <a:r>
              <a:rPr lang="sl-SI" altLang="sl-SI" sz="3200" dirty="0">
                <a:solidFill>
                  <a:schemeClr val="bg2"/>
                </a:solidFill>
              </a:rPr>
              <a:t>)</a:t>
            </a:r>
            <a:endParaRPr lang="sl-SI" altLang="sl-SI" sz="4000" dirty="0">
              <a:solidFill>
                <a:schemeClr val="bg2"/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B676C60-76F9-4B7C-B86E-FB937BEB15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720" y="1700807"/>
            <a:ext cx="5565740" cy="1608035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46029F0C-3ABD-4A23-97C5-F8B8F2E5C6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840" y="3599163"/>
            <a:ext cx="2770899" cy="2581583"/>
          </a:xfrm>
          <a:prstGeom prst="rect">
            <a:avLst/>
          </a:prstGeom>
        </p:spPr>
      </p:pic>
      <p:sp>
        <p:nvSpPr>
          <p:cNvPr id="8" name="Puščica: dol 7">
            <a:extLst>
              <a:ext uri="{FF2B5EF4-FFF2-40B4-BE49-F238E27FC236}">
                <a16:creationId xmlns:a16="http://schemas.microsoft.com/office/drawing/2014/main" id="{43517DD1-7219-4D51-856D-39D999A7A367}"/>
              </a:ext>
            </a:extLst>
          </p:cNvPr>
          <p:cNvSpPr/>
          <p:nvPr/>
        </p:nvSpPr>
        <p:spPr>
          <a:xfrm>
            <a:off x="2915816" y="3212976"/>
            <a:ext cx="2880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uščica: dol 8">
            <a:extLst>
              <a:ext uri="{FF2B5EF4-FFF2-40B4-BE49-F238E27FC236}">
                <a16:creationId xmlns:a16="http://schemas.microsoft.com/office/drawing/2014/main" id="{1AD8ED7F-889F-4710-9018-555D68C8BDE4}"/>
              </a:ext>
            </a:extLst>
          </p:cNvPr>
          <p:cNvSpPr/>
          <p:nvPr/>
        </p:nvSpPr>
        <p:spPr>
          <a:xfrm rot="16200000">
            <a:off x="3707903" y="4725144"/>
            <a:ext cx="216024" cy="6480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A366FA1C-CDE2-42A6-9512-5BC2BB59DD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9952" y="3056697"/>
            <a:ext cx="4498794" cy="3075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702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63563" y="1008462"/>
            <a:ext cx="7416874" cy="620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Prošnja za dodelitev pravic </a:t>
            </a:r>
            <a:r>
              <a:rPr lang="sl-SI" altLang="sl-SI" sz="3200" dirty="0">
                <a:solidFill>
                  <a:schemeClr val="bg2"/>
                </a:solidFill>
              </a:rPr>
              <a:t> (</a:t>
            </a:r>
            <a:r>
              <a:rPr lang="sl-SI" altLang="sl-SI" sz="2800" dirty="0" err="1">
                <a:solidFill>
                  <a:schemeClr val="bg2"/>
                </a:solidFill>
              </a:rPr>
              <a:t>isDVK</a:t>
            </a:r>
            <a:r>
              <a:rPr lang="sl-SI" altLang="sl-SI" sz="3200" dirty="0">
                <a:solidFill>
                  <a:schemeClr val="bg2"/>
                </a:solidFill>
              </a:rPr>
              <a:t>)</a:t>
            </a:r>
            <a:endParaRPr lang="sl-SI" altLang="sl-SI" sz="4000" dirty="0">
              <a:solidFill>
                <a:schemeClr val="bg2"/>
              </a:solidFill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5A13E48D-6D6C-42D4-9824-86211B028E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55576" y="1642117"/>
            <a:ext cx="8064896" cy="33690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Na strani „Prošnja za dodelitev pravic“ (Varnostna shema) </a:t>
            </a:r>
            <a:b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izberete še tip in </a:t>
            </a:r>
            <a:r>
              <a:rPr lang="sl-SI" sz="16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ime svoje organizacije</a:t>
            </a:r>
            <a: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, primer:</a:t>
            </a:r>
            <a:b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„OBČINE – lokalna skupnost“ </a:t>
            </a:r>
            <a: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 „OBČINA DOMŽALE“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600" dirty="0">
              <a:solidFill>
                <a:schemeClr val="bg2"/>
              </a:solidFill>
              <a:latin typeface="+mj-lt"/>
              <a:ea typeface="+mj-ea"/>
              <a:cs typeface="+mj-cs"/>
              <a:sym typeface="Wingdings" panose="05000000000000000000" pitchFamily="2" charset="2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0B39D834-9C1A-4ADE-BF21-FEF76EBE3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112" y="2564903"/>
            <a:ext cx="5520100" cy="2729149"/>
          </a:xfrm>
          <a:prstGeom prst="rect">
            <a:avLst/>
          </a:prstGeom>
        </p:spPr>
      </p:pic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909D2167-B002-4B12-8A93-E6B6B60C1C5F}"/>
              </a:ext>
            </a:extLst>
          </p:cNvPr>
          <p:cNvSpPr txBox="1"/>
          <p:nvPr/>
        </p:nvSpPr>
        <p:spPr>
          <a:xfrm>
            <a:off x="3610162" y="4427823"/>
            <a:ext cx="4555486" cy="1127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743325" algn="l"/>
              </a:tabLst>
            </a:pPr>
            <a: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Po izboru občine se Izbere še </a:t>
            </a:r>
            <a:r>
              <a:rPr lang="sl-SI" sz="16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vloga</a:t>
            </a:r>
            <a: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</a:t>
            </a:r>
            <a:r>
              <a:rPr lang="sl-SI" sz="1600" b="1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„TAJNIK_OBVK“</a:t>
            </a:r>
            <a: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, </a:t>
            </a:r>
            <a:b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nato se klikne na gumb »DODAJ NA SEZNAM« </a:t>
            </a:r>
            <a:b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r>
              <a:rPr 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in na koncu še »ODDAJ«. </a:t>
            </a:r>
          </a:p>
        </p:txBody>
      </p:sp>
      <p:sp>
        <p:nvSpPr>
          <p:cNvPr id="11" name="Elipsa 10">
            <a:extLst>
              <a:ext uri="{FF2B5EF4-FFF2-40B4-BE49-F238E27FC236}">
                <a16:creationId xmlns:a16="http://schemas.microsoft.com/office/drawing/2014/main" id="{F99089BC-A775-48D0-AA05-9FADECD2A7C1}"/>
              </a:ext>
            </a:extLst>
          </p:cNvPr>
          <p:cNvSpPr/>
          <p:nvPr/>
        </p:nvSpPr>
        <p:spPr>
          <a:xfrm>
            <a:off x="467544" y="3082277"/>
            <a:ext cx="2520280" cy="100811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4" name="Slika 13">
            <a:extLst>
              <a:ext uri="{FF2B5EF4-FFF2-40B4-BE49-F238E27FC236}">
                <a16:creationId xmlns:a16="http://schemas.microsoft.com/office/drawing/2014/main" id="{C2D01896-6D75-4BBD-B0A2-191D527554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2747" y="5722235"/>
            <a:ext cx="4608483" cy="831974"/>
          </a:xfrm>
          <a:prstGeom prst="rect">
            <a:avLst/>
          </a:prstGeom>
        </p:spPr>
      </p:pic>
      <p:cxnSp>
        <p:nvCxnSpPr>
          <p:cNvPr id="16" name="Raven puščični povezovalnik 15">
            <a:extLst>
              <a:ext uri="{FF2B5EF4-FFF2-40B4-BE49-F238E27FC236}">
                <a16:creationId xmlns:a16="http://schemas.microsoft.com/office/drawing/2014/main" id="{E23CF42B-B790-4CE0-B04C-22AA049493EB}"/>
              </a:ext>
            </a:extLst>
          </p:cNvPr>
          <p:cNvCxnSpPr>
            <a:cxnSpLocks/>
          </p:cNvCxnSpPr>
          <p:nvPr/>
        </p:nvCxnSpPr>
        <p:spPr>
          <a:xfrm>
            <a:off x="5076056" y="4969668"/>
            <a:ext cx="1728192" cy="83559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4393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D6F482-0077-4E19-81F1-1DF365691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121" y="1052736"/>
            <a:ext cx="7615758" cy="1152128"/>
          </a:xfrm>
        </p:spPr>
        <p:txBody>
          <a:bodyPr/>
          <a:lstStyle/>
          <a:p>
            <a:r>
              <a:rPr lang="sl-SI" sz="3200" dirty="0">
                <a:solidFill>
                  <a:schemeClr val="accent2">
                    <a:lumMod val="50000"/>
                  </a:schemeClr>
                </a:solidFill>
              </a:rPr>
              <a:t>Uporabniški računi SI-PASS: </a:t>
            </a:r>
            <a:br>
              <a:rPr lang="sl-SI" sz="32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sl-SI" sz="3200" dirty="0">
                <a:solidFill>
                  <a:schemeClr val="accent2">
                    <a:lumMod val="50000"/>
                  </a:schemeClr>
                </a:solidFill>
              </a:rPr>
              <a:t>stanje na dan 8.9.2022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EB67F88-68A6-4D68-A10F-3DE5E21C4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560" y="2492896"/>
            <a:ext cx="7687766" cy="3960440"/>
          </a:xfrm>
        </p:spPr>
        <p:txBody>
          <a:bodyPr/>
          <a:lstStyle/>
          <a:p>
            <a:pPr>
              <a:spcBef>
                <a:spcPts val="1272"/>
              </a:spcBef>
            </a:pP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Uporabniki </a:t>
            </a:r>
            <a:r>
              <a:rPr lang="sl-SI" sz="2800" dirty="0" err="1">
                <a:solidFill>
                  <a:schemeClr val="bg2"/>
                </a:solidFill>
                <a:latin typeface="+mj-lt"/>
                <a:ea typeface="+mj-ea"/>
                <a:cs typeface="+mj-cs"/>
              </a:rPr>
              <a:t>isDVK</a:t>
            </a: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brez uporabniškega računa SI-PASS</a:t>
            </a:r>
            <a:r>
              <a:rPr lang="sl-SI" sz="2800">
                <a:solidFill>
                  <a:schemeClr val="bg2"/>
                </a:solidFill>
                <a:latin typeface="+mj-lt"/>
                <a:ea typeface="+mj-ea"/>
                <a:cs typeface="+mj-cs"/>
              </a:rPr>
              <a:t>: </a:t>
            </a:r>
            <a:r>
              <a:rPr lang="sl-SI" sz="2800" b="1">
                <a:solidFill>
                  <a:schemeClr val="bg2"/>
                </a:solidFill>
                <a:latin typeface="+mj-lt"/>
                <a:ea typeface="+mj-ea"/>
                <a:cs typeface="+mj-cs"/>
              </a:rPr>
              <a:t>66 </a:t>
            </a:r>
            <a:r>
              <a:rPr lang="sl-SI" sz="2800" b="1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uporabnikov</a:t>
            </a: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>
              <a:spcBef>
                <a:spcPts val="1272"/>
              </a:spcBef>
            </a:pPr>
            <a:r>
              <a:rPr lang="sl-SI" sz="2800" b="1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1 občina </a:t>
            </a: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brez uporabnikov sistema SI-PASS (Žužemberk).</a:t>
            </a:r>
          </a:p>
          <a:p>
            <a:pPr>
              <a:spcBef>
                <a:spcPts val="1272"/>
              </a:spcBef>
            </a:pP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36 občin z </a:t>
            </a:r>
            <a:r>
              <a:rPr lang="sl-SI" sz="28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delno</a:t>
            </a: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urejenimi uporabniškimi računi SI-PASS (imajo enega ali več uporabnikov s SI-PASS računom).</a:t>
            </a:r>
          </a:p>
        </p:txBody>
      </p:sp>
    </p:spTree>
    <p:extLst>
      <p:ext uri="{BB962C8B-B14F-4D97-AF65-F5344CB8AC3E}">
        <p14:creationId xmlns:p14="http://schemas.microsoft.com/office/powerpoint/2010/main" val="2876217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D6F482-0077-4E19-81F1-1DF365691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121" y="1052736"/>
            <a:ext cx="7615758" cy="1152128"/>
          </a:xfrm>
        </p:spPr>
        <p:txBody>
          <a:bodyPr/>
          <a:lstStyle/>
          <a:p>
            <a:r>
              <a:rPr lang="sl-SI" sz="3200" dirty="0">
                <a:solidFill>
                  <a:schemeClr val="accent2">
                    <a:lumMod val="50000"/>
                  </a:schemeClr>
                </a:solidFill>
              </a:rPr>
              <a:t>Enotni kontaktni center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EB67F88-68A6-4D68-A10F-3DE5E21C4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560" y="2492896"/>
            <a:ext cx="7687766" cy="3600400"/>
          </a:xfrm>
        </p:spPr>
        <p:txBody>
          <a:bodyPr/>
          <a:lstStyle/>
          <a:p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za pomoč vam je na voljo </a:t>
            </a:r>
            <a:r>
              <a:rPr lang="sl-SI" sz="28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EKC</a:t>
            </a: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lvl="1"/>
            <a:r>
              <a:rPr lang="sl-SI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od ponedeljka do petka med 08:00 in 15:00 uro </a:t>
            </a:r>
          </a:p>
          <a:p>
            <a:pPr lvl="1"/>
            <a:r>
              <a:rPr lang="sl-SI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na telefonski številki 01 478 8778 ali </a:t>
            </a:r>
          </a:p>
          <a:p>
            <a:pPr lvl="1"/>
            <a:r>
              <a:rPr lang="sl-SI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elektronskem naslovu</a:t>
            </a:r>
            <a:r>
              <a:rPr lang="sl-SI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sl-SI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ekc@gov.si</a:t>
            </a:r>
            <a:endParaRPr lang="sl-SI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sl-SI" sz="2800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236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63563" y="1125389"/>
            <a:ext cx="7416874" cy="122349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Nova informacijska rešitev </a:t>
            </a:r>
            <a:r>
              <a:rPr lang="sl-SI" altLang="sl-SI" sz="3200" dirty="0">
                <a:solidFill>
                  <a:schemeClr val="bg2"/>
                </a:solidFill>
              </a:rPr>
              <a:t>(</a:t>
            </a:r>
            <a:r>
              <a:rPr lang="sl-SI" altLang="sl-SI" sz="2800" dirty="0" err="1">
                <a:solidFill>
                  <a:schemeClr val="bg2"/>
                </a:solidFill>
              </a:rPr>
              <a:t>isDVK</a:t>
            </a:r>
            <a:r>
              <a:rPr lang="sl-SI" altLang="sl-SI" sz="3200" dirty="0">
                <a:solidFill>
                  <a:schemeClr val="bg2"/>
                </a:solidFill>
              </a:rPr>
              <a:t>)</a:t>
            </a:r>
            <a:endParaRPr lang="sl-SI" altLang="sl-SI" sz="4000" dirty="0">
              <a:solidFill>
                <a:schemeClr val="bg2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683568" y="2363545"/>
            <a:ext cx="8064896" cy="33690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sl-SI" sz="2800" dirty="0" err="1">
                <a:solidFill>
                  <a:schemeClr val="bg2"/>
                </a:solidFill>
                <a:latin typeface="+mj-lt"/>
                <a:ea typeface="+mj-ea"/>
                <a:cs typeface="+mj-cs"/>
              </a:rPr>
              <a:t>isDVK</a:t>
            </a: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je enotna rešitev za podporo izvedbe vseh vrst volitev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nameščena na centralni infrastrukturi MJU (</a:t>
            </a:r>
            <a:r>
              <a:rPr lang="sl-SI" sz="28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znotraj</a:t>
            </a: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omrežja HKOM)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spremenjen </a:t>
            </a:r>
            <a:r>
              <a:rPr lang="sl-SI" sz="28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prijavni</a:t>
            </a:r>
            <a:r>
              <a:rPr lang="sl-SI" sz="28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postopek </a:t>
            </a:r>
            <a:r>
              <a:rPr lang="sl-SI" sz="28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!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sl-SI" sz="1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63563" y="1125389"/>
            <a:ext cx="7416874" cy="122349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Prijavni postopek  </a:t>
            </a:r>
            <a:r>
              <a:rPr lang="sl-SI" altLang="sl-SI" sz="3200" dirty="0">
                <a:solidFill>
                  <a:schemeClr val="bg2"/>
                </a:solidFill>
              </a:rPr>
              <a:t>(</a:t>
            </a:r>
            <a:r>
              <a:rPr lang="sl-SI" altLang="sl-SI" sz="2800" dirty="0" err="1">
                <a:solidFill>
                  <a:schemeClr val="bg2"/>
                </a:solidFill>
              </a:rPr>
              <a:t>isDVK</a:t>
            </a:r>
            <a:r>
              <a:rPr lang="sl-SI" altLang="sl-SI" sz="3200" dirty="0">
                <a:solidFill>
                  <a:schemeClr val="bg2"/>
                </a:solidFill>
              </a:rPr>
              <a:t>)</a:t>
            </a:r>
            <a:endParaRPr lang="sl-SI" altLang="sl-SI" sz="4000" dirty="0">
              <a:solidFill>
                <a:schemeClr val="bg2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683568" y="1988840"/>
            <a:ext cx="8064896" cy="424847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000" b="1" u="sng" dirty="0">
                <a:solidFill>
                  <a:srgbClr val="1F386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Predpogoji za prijavo: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dostop v omrežje HKOM (Skupno državno omrežje)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veljavno kvalificirano digitalno potrdilo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aktiven SI-PASS račun</a:t>
            </a:r>
          </a:p>
          <a:p>
            <a:pPr marL="457200" lvl="0" indent="-4572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vpis v varnostno shemo</a:t>
            </a:r>
          </a:p>
        </p:txBody>
      </p:sp>
    </p:spTree>
    <p:extLst>
      <p:ext uri="{BB962C8B-B14F-4D97-AF65-F5344CB8AC3E}">
        <p14:creationId xmlns:p14="http://schemas.microsoft.com/office/powerpoint/2010/main" val="1265524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63563" y="1125389"/>
            <a:ext cx="7416874" cy="64742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Prijavni postopek  </a:t>
            </a:r>
            <a:r>
              <a:rPr lang="sl-SI" altLang="sl-SI" sz="3200" dirty="0">
                <a:solidFill>
                  <a:schemeClr val="bg2"/>
                </a:solidFill>
              </a:rPr>
              <a:t>(</a:t>
            </a:r>
            <a:r>
              <a:rPr lang="sl-SI" altLang="sl-SI" sz="2800" dirty="0" err="1">
                <a:solidFill>
                  <a:schemeClr val="bg2"/>
                </a:solidFill>
              </a:rPr>
              <a:t>isDVK</a:t>
            </a:r>
            <a:r>
              <a:rPr lang="sl-SI" altLang="sl-SI" sz="3200" dirty="0">
                <a:solidFill>
                  <a:schemeClr val="bg2"/>
                </a:solidFill>
              </a:rPr>
              <a:t>)</a:t>
            </a:r>
            <a:endParaRPr lang="sl-SI" altLang="sl-SI" sz="4000" dirty="0">
              <a:solidFill>
                <a:schemeClr val="bg2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683568" y="1988840"/>
            <a:ext cx="8064896" cy="446449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000" dirty="0">
                <a:solidFill>
                  <a:srgbClr val="1F386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sl-SI" sz="2000" b="1" u="sng" dirty="0">
                <a:solidFill>
                  <a:srgbClr val="1F386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Dostop v omrežje HKOM-a:</a:t>
            </a:r>
            <a:endParaRPr lang="sl-SI" sz="20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alt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Za dostop uporabnika v omrežje HKOM je pomembno, da ima urejen oddaljen </a:t>
            </a:r>
            <a:r>
              <a:rPr lang="sl-SI" altLang="sl-SI" sz="1600" b="1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dostop</a:t>
            </a:r>
            <a:r>
              <a:rPr lang="sl-SI" alt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preko informacijskih rešitev, ki jih ponuja MJU preko interneta z uporabo VPN tehnologije</a:t>
            </a:r>
          </a:p>
          <a:p>
            <a:r>
              <a:rPr lang="sl-SI" alt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Uporabnik si </a:t>
            </a:r>
            <a:r>
              <a:rPr lang="sl-SI" altLang="sl-SI" sz="16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oddaljen dostop zagotovi z izpolnjeno vlogo </a:t>
            </a:r>
            <a:r>
              <a:rPr lang="sl-SI" alt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(Obrazec: HKOM-2021-DPUOD.pdf), ki je dosegljiv na spletnem mestu:</a:t>
            </a:r>
          </a:p>
          <a:p>
            <a:pPr marL="0" indent="0" algn="ctr">
              <a:buNone/>
            </a:pPr>
            <a:r>
              <a:rPr lang="sl-SI" sz="1400" b="1" u="none" strike="noStrike" dirty="0">
                <a:solidFill>
                  <a:schemeClr val="accent2"/>
                </a:solidFill>
                <a:effectLst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https://www.gov.si/zbirke/storitve/vloga-in-navodila-za-oddaljeni-dostop</a:t>
            </a:r>
            <a:endParaRPr lang="sl-SI" sz="1400" b="1" u="none" strike="noStrike" dirty="0">
              <a:solidFill>
                <a:schemeClr val="accent2"/>
              </a:solidFill>
              <a:effectLst/>
              <a:ea typeface="Calibri" panose="020F0502020204030204" pitchFamily="34" charset="0"/>
            </a:endParaRPr>
          </a:p>
          <a:p>
            <a:r>
              <a:rPr lang="sl-SI" alt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Uporabnik si s pridobljenim oddaljenim dostopom po prejetih navodilih, pred prvo prijavo uredi osebno PIN kodo in namestitev ter uporabo </a:t>
            </a:r>
            <a:r>
              <a:rPr lang="sl-SI" altLang="sl-SI" sz="16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VPN odjemalca</a:t>
            </a:r>
          </a:p>
          <a:p>
            <a:r>
              <a:rPr lang="sl-SI" alt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Z oddaljenim dostopom je možen dostop do </a:t>
            </a:r>
            <a:r>
              <a:rPr lang="sl-SI" altLang="sl-SI" sz="16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naslednjih spletnih naslovov </a:t>
            </a:r>
            <a:r>
              <a:rPr lang="sl-SI" altLang="sl-SI" sz="16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DVK za podporo sistemu lokalnih volitev 2022:</a:t>
            </a:r>
          </a:p>
          <a:p>
            <a:pPr marL="457200" lvl="1" indent="0" algn="ctr">
              <a:buNone/>
            </a:pPr>
            <a:r>
              <a:rPr lang="sl-SI" altLang="sl-SI" sz="1400" dirty="0">
                <a:hlinkClick r:id="rId3" tooltip="is-test-dvk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https://is-test.dvk.sigov.si</a:t>
            </a:r>
            <a:endParaRPr lang="sl-SI" altLang="sl-SI" sz="1400" dirty="0"/>
          </a:p>
          <a:p>
            <a:pPr marL="457200" lvl="1" indent="0" algn="ctr">
              <a:buNone/>
            </a:pPr>
            <a:r>
              <a:rPr lang="sl-SI" altLang="sl-SI" sz="1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https://is-sola.dvk.sigov.si</a:t>
            </a:r>
            <a:endParaRPr lang="sl-SI" altLang="sl-SI" sz="1400" dirty="0"/>
          </a:p>
          <a:p>
            <a:pPr marL="457200" lvl="1" indent="0" algn="ctr">
              <a:buNone/>
            </a:pPr>
            <a:r>
              <a:rPr lang="sl-SI" altLang="sl-SI" sz="14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https://is</a:t>
            </a:r>
            <a:r>
              <a:rPr lang="sl-SI" altLang="sl-SI" sz="140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.dvk.sigov</a:t>
            </a:r>
            <a:r>
              <a:rPr lang="sl-SI" altLang="sl-SI" sz="14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.si</a:t>
            </a:r>
            <a:endParaRPr lang="sl-SI" altLang="sl-SI" sz="1400" dirty="0"/>
          </a:p>
          <a:p>
            <a:pPr marL="457200" lvl="1" indent="0" algn="ctr">
              <a:buNone/>
            </a:pPr>
            <a:r>
              <a:rPr lang="sl-SI" altLang="sl-SI" sz="1400" dirty="0"/>
              <a:t>https://sicas-test.sigov.si</a:t>
            </a:r>
          </a:p>
          <a:p>
            <a:pPr marL="457200" lvl="1" indent="0" algn="ctr">
              <a:buNone/>
            </a:pPr>
            <a:r>
              <a:rPr lang="sl-SI" altLang="sl-SI" sz="1400" dirty="0"/>
              <a:t>https://vs-sola.sigov.si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1200" u="sng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endParaRPr lang="sl-SI" sz="1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50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63563" y="1125389"/>
            <a:ext cx="7416874" cy="64742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Prijavni postopek  </a:t>
            </a:r>
            <a:r>
              <a:rPr lang="sl-SI" altLang="sl-SI" sz="3200" dirty="0">
                <a:solidFill>
                  <a:schemeClr val="bg2"/>
                </a:solidFill>
              </a:rPr>
              <a:t>(</a:t>
            </a:r>
            <a:r>
              <a:rPr lang="sl-SI" altLang="sl-SI" sz="2800" dirty="0" err="1">
                <a:solidFill>
                  <a:schemeClr val="bg2"/>
                </a:solidFill>
              </a:rPr>
              <a:t>isDVK</a:t>
            </a:r>
            <a:r>
              <a:rPr lang="sl-SI" altLang="sl-SI" sz="3200" dirty="0">
                <a:solidFill>
                  <a:schemeClr val="bg2"/>
                </a:solidFill>
              </a:rPr>
              <a:t>)</a:t>
            </a:r>
            <a:endParaRPr lang="sl-SI" altLang="sl-SI" sz="4000" dirty="0">
              <a:solidFill>
                <a:schemeClr val="bg2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683568" y="1988840"/>
            <a:ext cx="8064896" cy="33690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0" indent="-4572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2000" b="1" u="sng" dirty="0">
                <a:solidFill>
                  <a:srgbClr val="1F386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Dostop v omrežje HKOM-a: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2000" b="1" u="sng" dirty="0">
              <a:solidFill>
                <a:srgbClr val="1F3864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Po naših evidencah imajo vse občine urejen dostop do HKOM-a (vsaj 1 uporabnik dostopa)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Preveriti ali ima ta dostop </a:t>
            </a:r>
            <a:r>
              <a:rPr lang="sl-SI" sz="20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uporabnik</a:t>
            </a: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</a:t>
            </a:r>
            <a:r>
              <a:rPr lang="sl-SI" sz="2000" dirty="0" err="1">
                <a:solidFill>
                  <a:schemeClr val="bg2"/>
                </a:solidFill>
                <a:latin typeface="+mj-lt"/>
                <a:ea typeface="+mj-ea"/>
                <a:cs typeface="+mj-cs"/>
              </a:rPr>
              <a:t>isDVK</a:t>
            </a: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</a:t>
            </a:r>
            <a:r>
              <a:rPr lang="sl-SI" sz="20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075224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63563" y="1125389"/>
            <a:ext cx="7416874" cy="122349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Prijavni postopek  </a:t>
            </a:r>
            <a:r>
              <a:rPr lang="sl-SI" altLang="sl-SI" sz="3200" dirty="0">
                <a:solidFill>
                  <a:schemeClr val="bg2"/>
                </a:solidFill>
              </a:rPr>
              <a:t>(</a:t>
            </a:r>
            <a:r>
              <a:rPr lang="sl-SI" altLang="sl-SI" sz="2800" dirty="0" err="1">
                <a:solidFill>
                  <a:schemeClr val="bg2"/>
                </a:solidFill>
              </a:rPr>
              <a:t>isDVK</a:t>
            </a:r>
            <a:r>
              <a:rPr lang="sl-SI" altLang="sl-SI" sz="3200" dirty="0">
                <a:solidFill>
                  <a:schemeClr val="bg2"/>
                </a:solidFill>
              </a:rPr>
              <a:t>)</a:t>
            </a:r>
            <a:endParaRPr lang="sl-SI" altLang="sl-SI" sz="4000" dirty="0">
              <a:solidFill>
                <a:schemeClr val="bg2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683568" y="2363545"/>
            <a:ext cx="8064896" cy="33690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000" b="1" u="sng" dirty="0">
                <a:solidFill>
                  <a:srgbClr val="1F3864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2. Kvalificirano digitalno potrdilo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- imeti veljavno </a:t>
            </a:r>
            <a:r>
              <a:rPr lang="sl-SI" sz="20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!</a:t>
            </a: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kvalificirano digitalno potrdilo izdajatelja: </a:t>
            </a:r>
            <a:b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SIGEN-CA, HALCOM-CA, AC-NLB, </a:t>
            </a:r>
            <a:r>
              <a:rPr lang="sl-SI" sz="2000" dirty="0" err="1">
                <a:solidFill>
                  <a:schemeClr val="bg2"/>
                </a:solidFill>
                <a:latin typeface="+mj-lt"/>
                <a:ea typeface="+mj-ea"/>
                <a:cs typeface="+mj-cs"/>
              </a:rPr>
              <a:t>Postar</a:t>
            </a: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-CA, </a:t>
            </a:r>
            <a:r>
              <a:rPr lang="sl-SI" sz="2000" dirty="0" err="1">
                <a:solidFill>
                  <a:schemeClr val="bg2"/>
                </a:solidFill>
                <a:latin typeface="+mj-lt"/>
                <a:ea typeface="+mj-ea"/>
                <a:cs typeface="+mj-cs"/>
              </a:rPr>
              <a:t>SiMoD</a:t>
            </a: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-CA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2000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2000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2000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  <a:p>
            <a:pPr marL="114300" indent="0">
              <a:lnSpc>
                <a:spcPct val="107000"/>
              </a:lnSpc>
              <a:buNone/>
            </a:pPr>
            <a:r>
              <a:rPr lang="sl-SI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 Digitalno potrdilo izdajatelja Ministrstvo za javno upravo - SIGEN-CA, </a:t>
            </a:r>
            <a:br>
              <a:rPr lang="sl-SI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mora biti registrirano v prevajalni tabeli. To se uredi na povezavi:</a:t>
            </a:r>
            <a:br>
              <a:rPr lang="sl-SI" sz="1100" dirty="0">
                <a:solidFill>
                  <a:srgbClr val="1F38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sz="11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https://www.si-trust.gov.si/sl/obrazci/sigov-ca/izjava-za-vpis-emso-in-davcne-stevilke-k-digitalnemu-potrdilu-sigov-ca/</a:t>
            </a:r>
            <a:endParaRPr lang="sl-SI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4300" indent="0">
              <a:lnSpc>
                <a:spcPct val="107000"/>
              </a:lnSpc>
              <a:buNone/>
            </a:pPr>
            <a:r>
              <a:rPr lang="sl-SI" sz="1400" dirty="0">
                <a:solidFill>
                  <a:srgbClr val="1F38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195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836713"/>
            <a:ext cx="7886700" cy="792088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Prijavni postopek  (</a:t>
            </a:r>
            <a:r>
              <a:rPr lang="sl-SI" altLang="sl-SI" sz="3200" dirty="0" err="1">
                <a:solidFill>
                  <a:schemeClr val="accent2">
                    <a:lumMod val="50000"/>
                  </a:schemeClr>
                </a:solidFill>
              </a:rPr>
              <a:t>isDVK</a:t>
            </a:r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sz="half" idx="1"/>
          </p:nvPr>
        </p:nvSpPr>
        <p:spPr bwMode="auto">
          <a:xfrm>
            <a:off x="628650" y="1825625"/>
            <a:ext cx="4231382" cy="4339679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000" b="1" u="sng" dirty="0">
                <a:solidFill>
                  <a:srgbClr val="1F3864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3. Aktiven SI-PASS račun</a:t>
            </a:r>
          </a:p>
          <a:p>
            <a:pPr marL="0" indent="0">
              <a:lnSpc>
                <a:spcPct val="90000"/>
              </a:lnSpc>
              <a:spcAft>
                <a:spcPts val="800"/>
              </a:spcAft>
              <a:buNone/>
            </a:pPr>
            <a:endParaRPr lang="sl-SI" sz="1300" dirty="0">
              <a:effectLst/>
            </a:endParaRPr>
          </a:p>
          <a:p>
            <a:pPr marL="0" indent="0">
              <a:lnSpc>
                <a:spcPct val="90000"/>
              </a:lnSpc>
              <a:spcAft>
                <a:spcPts val="800"/>
              </a:spcAft>
              <a:buNone/>
            </a:pP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Registracija uporabniškega</a:t>
            </a:r>
          </a:p>
          <a:p>
            <a:pPr marL="0" indent="0">
              <a:lnSpc>
                <a:spcPct val="90000"/>
              </a:lnSpc>
              <a:spcAft>
                <a:spcPts val="800"/>
              </a:spcAft>
              <a:buNone/>
            </a:pP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računa v sistem SI-PASS:</a:t>
            </a:r>
          </a:p>
          <a:p>
            <a:pPr marL="0" indent="0">
              <a:lnSpc>
                <a:spcPct val="90000"/>
              </a:lnSpc>
              <a:spcAft>
                <a:spcPts val="800"/>
              </a:spcAft>
              <a:buNone/>
            </a:pPr>
            <a:r>
              <a:rPr lang="sl-SI" sz="2000" b="1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</a:t>
            </a:r>
            <a:r>
              <a:rPr lang="sl-SI" sz="1700" b="1" u="sng" dirty="0">
                <a:effectLst/>
                <a:hlinkClick r:id="rId2"/>
              </a:rPr>
              <a:t>https://sicas.gov.si/</a:t>
            </a:r>
            <a:endParaRPr lang="sl-SI" sz="1700" b="1" u="sng" dirty="0">
              <a:effectLst/>
            </a:endParaRPr>
          </a:p>
          <a:p>
            <a:pPr marL="114300" indent="0">
              <a:lnSpc>
                <a:spcPct val="90000"/>
              </a:lnSpc>
              <a:buNone/>
            </a:pPr>
            <a:endParaRPr lang="sl-SI" sz="1300" u="sng" dirty="0"/>
          </a:p>
          <a:p>
            <a:pPr marL="114300" indent="0">
              <a:lnSpc>
                <a:spcPct val="90000"/>
              </a:lnSpc>
              <a:buNone/>
            </a:pPr>
            <a:endParaRPr lang="sl-SI" sz="1300" dirty="0"/>
          </a:p>
          <a:p>
            <a:pPr marL="114300" indent="0">
              <a:lnSpc>
                <a:spcPct val="90000"/>
              </a:lnSpc>
              <a:buNone/>
            </a:pPr>
            <a:endParaRPr lang="sl-SI" sz="1300" dirty="0"/>
          </a:p>
          <a:p>
            <a:pPr marL="114300" indent="0">
              <a:lnSpc>
                <a:spcPct val="90000"/>
              </a:lnSpc>
              <a:buNone/>
            </a:pPr>
            <a:endParaRPr lang="sl-SI" sz="1300" dirty="0"/>
          </a:p>
          <a:p>
            <a:pPr marL="114300" indent="0">
              <a:lnSpc>
                <a:spcPct val="90000"/>
              </a:lnSpc>
              <a:buNone/>
            </a:pPr>
            <a:endParaRPr lang="sl-SI" sz="1300" dirty="0"/>
          </a:p>
          <a:p>
            <a:pPr marL="114300" indent="0">
              <a:lnSpc>
                <a:spcPct val="90000"/>
              </a:lnSpc>
              <a:buNone/>
            </a:pPr>
            <a:endParaRPr lang="sl-SI" sz="1300" dirty="0"/>
          </a:p>
          <a:p>
            <a:pPr marL="114300" indent="0">
              <a:lnSpc>
                <a:spcPct val="90000"/>
              </a:lnSpc>
              <a:buNone/>
            </a:pPr>
            <a:endParaRPr lang="sl-SI" sz="1300" dirty="0"/>
          </a:p>
          <a:p>
            <a:pPr marL="114300" indent="0">
              <a:lnSpc>
                <a:spcPct val="90000"/>
              </a:lnSpc>
              <a:buNone/>
            </a:pPr>
            <a: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Navodila za registracijo uporabniškega računa so dostopna na spletni strani: </a:t>
            </a:r>
          </a:p>
          <a:p>
            <a:pPr marL="114300" indent="0">
              <a:lnSpc>
                <a:spcPct val="90000"/>
              </a:lnSpc>
              <a:buNone/>
            </a:pPr>
            <a:br>
              <a:rPr lang="sl-SI" sz="20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r>
              <a:rPr lang="sl-SI" sz="1600" u="sng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https://www.si-trust.gov.si/sl/podpora-uporabnikom/navodila-in-napotki/registracija-v-sistem-si-pass/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CBD5AA9-B8DE-4807-83DD-72ED17A31E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2289916"/>
            <a:ext cx="3786787" cy="27690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24980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4EEBEB-58ED-3E47-B4CE-4CEA3980A7D4}"/>
              </a:ext>
            </a:extLst>
          </p:cNvPr>
          <p:cNvSpPr txBox="1"/>
          <p:nvPr/>
        </p:nvSpPr>
        <p:spPr>
          <a:xfrm>
            <a:off x="1657930" y="1479849"/>
            <a:ext cx="5735866" cy="4817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531" dirty="0">
                <a:latin typeface="Trebuchet MS" panose="020B0603020202020204" pitchFamily="34" charset="0"/>
              </a:rPr>
              <a:t>Storitev za spletno prijavo in e-podpis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4BC001-E1E2-3741-802E-E3D82EE24535}"/>
              </a:ext>
            </a:extLst>
          </p:cNvPr>
          <p:cNvSpPr txBox="1"/>
          <p:nvPr/>
        </p:nvSpPr>
        <p:spPr>
          <a:xfrm>
            <a:off x="2175987" y="337947"/>
            <a:ext cx="4763996" cy="871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2531" dirty="0">
                <a:latin typeface="Trebuchet MS" panose="020B0603020202020204" pitchFamily="34" charset="0"/>
              </a:rPr>
              <a:t>ENOTNI VSTOP</a:t>
            </a:r>
          </a:p>
          <a:p>
            <a:pPr algn="ctr"/>
            <a:r>
              <a:rPr lang="sl-SI" sz="2531" dirty="0">
                <a:latin typeface="Trebuchet MS" panose="020B0603020202020204" pitchFamily="34" charset="0"/>
              </a:rPr>
              <a:t>V STORITVE JAVNEGA SEKTORJA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6BDC76-450B-324D-B4DF-C301ABC67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0584" y="2046137"/>
            <a:ext cx="2959244" cy="1245473"/>
          </a:xfrm>
          <a:prstGeom prst="rect">
            <a:avLst/>
          </a:prstGeom>
        </p:spPr>
      </p:pic>
      <p:sp>
        <p:nvSpPr>
          <p:cNvPr id="5" name="Plus 4">
            <a:extLst>
              <a:ext uri="{FF2B5EF4-FFF2-40B4-BE49-F238E27FC236}">
                <a16:creationId xmlns:a16="http://schemas.microsoft.com/office/drawing/2014/main" id="{A1885DF8-D712-D547-9C09-F6282CF9297E}"/>
              </a:ext>
            </a:extLst>
          </p:cNvPr>
          <p:cNvSpPr/>
          <p:nvPr/>
        </p:nvSpPr>
        <p:spPr>
          <a:xfrm>
            <a:off x="2198412" y="4288946"/>
            <a:ext cx="425053" cy="346472"/>
          </a:xfrm>
          <a:prstGeom prst="mathPlus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765" eaLnBrk="0" fontAlgn="base">
              <a:spcBef>
                <a:spcPct val="0"/>
              </a:spcBef>
              <a:spcAft>
                <a:spcPct val="0"/>
              </a:spcAft>
              <a:defRPr/>
            </a:pPr>
            <a:endParaRPr lang="sl-SI" sz="135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7" name="Plus 9">
            <a:extLst>
              <a:ext uri="{FF2B5EF4-FFF2-40B4-BE49-F238E27FC236}">
                <a16:creationId xmlns:a16="http://schemas.microsoft.com/office/drawing/2014/main" id="{BCCF66D7-A182-8643-A12B-49AEF61D5377}"/>
              </a:ext>
            </a:extLst>
          </p:cNvPr>
          <p:cNvSpPr/>
          <p:nvPr/>
        </p:nvSpPr>
        <p:spPr>
          <a:xfrm>
            <a:off x="4514777" y="4288946"/>
            <a:ext cx="354707" cy="346472"/>
          </a:xfrm>
          <a:prstGeom prst="mathPlus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765" eaLnBrk="0" fontAlgn="base">
              <a:spcBef>
                <a:spcPct val="0"/>
              </a:spcBef>
              <a:spcAft>
                <a:spcPct val="0"/>
              </a:spcAft>
              <a:defRPr/>
            </a:pPr>
            <a:endParaRPr lang="sl-SI" sz="135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Rectangle 90">
            <a:extLst>
              <a:ext uri="{FF2B5EF4-FFF2-40B4-BE49-F238E27FC236}">
                <a16:creationId xmlns:a16="http://schemas.microsoft.com/office/drawing/2014/main" id="{B712F6E8-8C27-294A-AFD6-3B19440183F0}"/>
              </a:ext>
            </a:extLst>
          </p:cNvPr>
          <p:cNvSpPr/>
          <p:nvPr/>
        </p:nvSpPr>
        <p:spPr bwMode="auto">
          <a:xfrm>
            <a:off x="2203225" y="5573488"/>
            <a:ext cx="2621756" cy="305132"/>
          </a:xfrm>
          <a:prstGeom prst="rect">
            <a:avLst/>
          </a:prstGeom>
          <a:noFill/>
          <a:ln>
            <a:noFill/>
          </a:ln>
        </p:spPr>
        <p:txBody>
          <a:bodyPr rtlCol="0" anchor="t"/>
          <a:lstStyle/>
          <a:p>
            <a:pPr algn="ctr" defTabSz="68576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l-SI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MS PGothic" panose="020B0600070205080204" pitchFamily="34" charset="-128"/>
              </a:rPr>
              <a:t>AVTENTIKACIJA EU</a:t>
            </a:r>
            <a:endParaRPr lang="en-GB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  <a:ea typeface="MS PGothic" panose="020B0600070205080204" pitchFamily="34" charset="-128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F29A51-7C9E-5542-9A20-F5D2CDA004AB}"/>
              </a:ext>
            </a:extLst>
          </p:cNvPr>
          <p:cNvGrpSpPr/>
          <p:nvPr/>
        </p:nvGrpSpPr>
        <p:grpSpPr>
          <a:xfrm>
            <a:off x="676458" y="4157238"/>
            <a:ext cx="1388804" cy="623249"/>
            <a:chOff x="2825864" y="5478392"/>
            <a:chExt cx="1851738" cy="830998"/>
          </a:xfrm>
        </p:grpSpPr>
        <p:grpSp>
          <p:nvGrpSpPr>
            <p:cNvPr id="10" name="Group 6">
              <a:extLst>
                <a:ext uri="{FF2B5EF4-FFF2-40B4-BE49-F238E27FC236}">
                  <a16:creationId xmlns:a16="http://schemas.microsoft.com/office/drawing/2014/main" id="{C212D722-0179-1943-B869-F4F7ADAAE7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7270" y="5620634"/>
              <a:ext cx="1228725" cy="454025"/>
              <a:chOff x="105" y="1492"/>
              <a:chExt cx="1134" cy="388"/>
            </a:xfrm>
          </p:grpSpPr>
          <p:pic>
            <p:nvPicPr>
              <p:cNvPr id="14" name="Picture 7">
                <a:extLst>
                  <a:ext uri="{FF2B5EF4-FFF2-40B4-BE49-F238E27FC236}">
                    <a16:creationId xmlns:a16="http://schemas.microsoft.com/office/drawing/2014/main" id="{88742200-5CC5-9F41-9620-55717206C30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" y="1492"/>
                <a:ext cx="1134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5" name="Rectangle 8">
                <a:extLst>
                  <a:ext uri="{FF2B5EF4-FFF2-40B4-BE49-F238E27FC236}">
                    <a16:creationId xmlns:a16="http://schemas.microsoft.com/office/drawing/2014/main" id="{ED10D276-95D2-B24C-9F99-2CCFA20295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4" y="1824"/>
                <a:ext cx="376" cy="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685765">
                  <a:defRPr/>
                </a:pPr>
                <a:endParaRPr lang="sl-SI" altLang="en-US" sz="135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11" name="Text Box 51">
              <a:extLst>
                <a:ext uri="{FF2B5EF4-FFF2-40B4-BE49-F238E27FC236}">
                  <a16:creationId xmlns:a16="http://schemas.microsoft.com/office/drawing/2014/main" id="{6938CF2B-1C3A-DD4C-9FEB-B4B20B6E38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3547" y="5607401"/>
              <a:ext cx="1404055" cy="5539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defTabSz="685765">
                <a:defRPr/>
              </a:pPr>
              <a:r>
                <a:rPr lang="sl-SI" altLang="sl-SI" sz="2100" b="0" dirty="0">
                  <a:latin typeface="Trebuchet MS" panose="020B0603020202020204" pitchFamily="34" charset="0"/>
                </a:rPr>
                <a:t>SI </a:t>
              </a:r>
              <a:r>
                <a:rPr lang="sl-SI" altLang="sl-SI" sz="2100" dirty="0">
                  <a:latin typeface="Trebuchet MS" panose="020B0603020202020204" pitchFamily="34" charset="0"/>
                </a:rPr>
                <a:t>CAS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6CB7C6E-79D9-5645-ABCA-F1C7E359CF42}"/>
                </a:ext>
              </a:extLst>
            </p:cNvPr>
            <p:cNvSpPr/>
            <p:nvPr/>
          </p:nvSpPr>
          <p:spPr>
            <a:xfrm>
              <a:off x="3281684" y="5817749"/>
              <a:ext cx="45719" cy="1821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5">
                <a:defRPr/>
              </a:pPr>
              <a:endParaRPr lang="sl-SI" sz="135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12826884-62B1-2F46-8889-963CD622ED67}"/>
                </a:ext>
              </a:extLst>
            </p:cNvPr>
            <p:cNvSpPr/>
            <p:nvPr/>
          </p:nvSpPr>
          <p:spPr>
            <a:xfrm>
              <a:off x="2825864" y="5478392"/>
              <a:ext cx="1689100" cy="830998"/>
            </a:xfrm>
            <a:prstGeom prst="roundRect">
              <a:avLst/>
            </a:prstGeom>
            <a:noFill/>
            <a:ln w="38100">
              <a:solidFill>
                <a:srgbClr val="0033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5">
                <a:defRPr/>
              </a:pPr>
              <a:endParaRPr lang="sl-SI" sz="135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FE23D25A-5378-DF44-BDE4-3F28B08A6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53" y="5582378"/>
            <a:ext cx="17663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685765">
              <a:defRPr/>
            </a:pPr>
            <a:r>
              <a:rPr lang="en-GB" altLang="en-US" b="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AVTENTIKACIJA</a:t>
            </a:r>
          </a:p>
        </p:txBody>
      </p:sp>
      <p:grpSp>
        <p:nvGrpSpPr>
          <p:cNvPr id="30" name="Group 53">
            <a:extLst>
              <a:ext uri="{FF2B5EF4-FFF2-40B4-BE49-F238E27FC236}">
                <a16:creationId xmlns:a16="http://schemas.microsoft.com/office/drawing/2014/main" id="{32A9B1AD-08FF-EE47-9497-69E32164138A}"/>
              </a:ext>
            </a:extLst>
          </p:cNvPr>
          <p:cNvGrpSpPr/>
          <p:nvPr/>
        </p:nvGrpSpPr>
        <p:grpSpPr bwMode="auto">
          <a:xfrm>
            <a:off x="888484" y="5013415"/>
            <a:ext cx="676373" cy="436206"/>
            <a:chOff x="-4455421" y="4763"/>
            <a:chExt cx="1212850" cy="836612"/>
          </a:xfrm>
          <a:solidFill>
            <a:srgbClr val="215688"/>
          </a:solidFill>
        </p:grpSpPr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DE13FCD0-75BE-8542-B25E-FCC412F570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16725" y="157162"/>
              <a:ext cx="355599" cy="322262"/>
            </a:xfrm>
            <a:custGeom>
              <a:avLst/>
              <a:gdLst>
                <a:gd name="T0" fmla="*/ 93 w 94"/>
                <a:gd name="T1" fmla="*/ 85 h 85"/>
                <a:gd name="T2" fmla="*/ 91 w 94"/>
                <a:gd name="T3" fmla="*/ 72 h 85"/>
                <a:gd name="T4" fmla="*/ 70 w 94"/>
                <a:gd name="T5" fmla="*/ 61 h 85"/>
                <a:gd name="T6" fmla="*/ 59 w 94"/>
                <a:gd name="T7" fmla="*/ 56 h 85"/>
                <a:gd name="T8" fmla="*/ 59 w 94"/>
                <a:gd name="T9" fmla="*/ 47 h 85"/>
                <a:gd name="T10" fmla="*/ 63 w 94"/>
                <a:gd name="T11" fmla="*/ 36 h 85"/>
                <a:gd name="T12" fmla="*/ 68 w 94"/>
                <a:gd name="T13" fmla="*/ 31 h 85"/>
                <a:gd name="T14" fmla="*/ 65 w 94"/>
                <a:gd name="T15" fmla="*/ 24 h 85"/>
                <a:gd name="T16" fmla="*/ 66 w 94"/>
                <a:gd name="T17" fmla="*/ 15 h 85"/>
                <a:gd name="T18" fmla="*/ 47 w 94"/>
                <a:gd name="T19" fmla="*/ 0 h 85"/>
                <a:gd name="T20" fmla="*/ 29 w 94"/>
                <a:gd name="T21" fmla="*/ 15 h 85"/>
                <a:gd name="T22" fmla="*/ 29 w 94"/>
                <a:gd name="T23" fmla="*/ 24 h 85"/>
                <a:gd name="T24" fmla="*/ 27 w 94"/>
                <a:gd name="T25" fmla="*/ 31 h 85"/>
                <a:gd name="T26" fmla="*/ 31 w 94"/>
                <a:gd name="T27" fmla="*/ 36 h 85"/>
                <a:gd name="T28" fmla="*/ 36 w 94"/>
                <a:gd name="T29" fmla="*/ 47 h 85"/>
                <a:gd name="T30" fmla="*/ 36 w 94"/>
                <a:gd name="T31" fmla="*/ 56 h 85"/>
                <a:gd name="T32" fmla="*/ 24 w 94"/>
                <a:gd name="T33" fmla="*/ 61 h 85"/>
                <a:gd name="T34" fmla="*/ 3 w 94"/>
                <a:gd name="T35" fmla="*/ 72 h 85"/>
                <a:gd name="T36" fmla="*/ 1 w 94"/>
                <a:gd name="T37" fmla="*/ 85 h 85"/>
                <a:gd name="T38" fmla="*/ 93 w 94"/>
                <a:gd name="T3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85">
                  <a:moveTo>
                    <a:pt x="93" y="85"/>
                  </a:moveTo>
                  <a:cubicBezTo>
                    <a:pt x="93" y="85"/>
                    <a:pt x="94" y="76"/>
                    <a:pt x="91" y="72"/>
                  </a:cubicBezTo>
                  <a:cubicBezTo>
                    <a:pt x="89" y="68"/>
                    <a:pt x="79" y="65"/>
                    <a:pt x="70" y="61"/>
                  </a:cubicBezTo>
                  <a:cubicBezTo>
                    <a:pt x="61" y="57"/>
                    <a:pt x="59" y="56"/>
                    <a:pt x="59" y="56"/>
                  </a:cubicBezTo>
                  <a:cubicBezTo>
                    <a:pt x="59" y="47"/>
                    <a:pt x="59" y="47"/>
                    <a:pt x="59" y="47"/>
                  </a:cubicBezTo>
                  <a:cubicBezTo>
                    <a:pt x="59" y="47"/>
                    <a:pt x="62" y="45"/>
                    <a:pt x="63" y="36"/>
                  </a:cubicBezTo>
                  <a:cubicBezTo>
                    <a:pt x="65" y="37"/>
                    <a:pt x="68" y="33"/>
                    <a:pt x="68" y="31"/>
                  </a:cubicBezTo>
                  <a:cubicBezTo>
                    <a:pt x="68" y="29"/>
                    <a:pt x="67" y="24"/>
                    <a:pt x="65" y="24"/>
                  </a:cubicBezTo>
                  <a:cubicBezTo>
                    <a:pt x="65" y="20"/>
                    <a:pt x="66" y="17"/>
                    <a:pt x="66" y="15"/>
                  </a:cubicBezTo>
                  <a:cubicBezTo>
                    <a:pt x="65" y="7"/>
                    <a:pt x="58" y="0"/>
                    <a:pt x="47" y="0"/>
                  </a:cubicBezTo>
                  <a:cubicBezTo>
                    <a:pt x="36" y="0"/>
                    <a:pt x="29" y="7"/>
                    <a:pt x="29" y="15"/>
                  </a:cubicBezTo>
                  <a:cubicBezTo>
                    <a:pt x="29" y="17"/>
                    <a:pt x="29" y="20"/>
                    <a:pt x="29" y="24"/>
                  </a:cubicBezTo>
                  <a:cubicBezTo>
                    <a:pt x="27" y="24"/>
                    <a:pt x="26" y="29"/>
                    <a:pt x="27" y="31"/>
                  </a:cubicBezTo>
                  <a:cubicBezTo>
                    <a:pt x="27" y="33"/>
                    <a:pt x="29" y="37"/>
                    <a:pt x="31" y="36"/>
                  </a:cubicBezTo>
                  <a:cubicBezTo>
                    <a:pt x="32" y="45"/>
                    <a:pt x="36" y="47"/>
                    <a:pt x="36" y="47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6"/>
                    <a:pt x="33" y="57"/>
                    <a:pt x="24" y="61"/>
                  </a:cubicBezTo>
                  <a:cubicBezTo>
                    <a:pt x="15" y="65"/>
                    <a:pt x="6" y="68"/>
                    <a:pt x="3" y="72"/>
                  </a:cubicBezTo>
                  <a:cubicBezTo>
                    <a:pt x="0" y="76"/>
                    <a:pt x="1" y="85"/>
                    <a:pt x="1" y="85"/>
                  </a:cubicBezTo>
                  <a:lnTo>
                    <a:pt x="93" y="85"/>
                  </a:lnTo>
                  <a:close/>
                </a:path>
              </a:pathLst>
            </a:custGeom>
            <a:grpFill/>
            <a:ln>
              <a:solidFill>
                <a:srgbClr val="003366"/>
              </a:solidFill>
            </a:ln>
          </p:spPr>
          <p:txBody>
            <a:bodyPr lIns="51435" tIns="25718" rIns="51435" bIns="25718"/>
            <a:lstStyle/>
            <a:p>
              <a:pPr defTabSz="685765">
                <a:defRPr/>
              </a:pPr>
              <a:endParaRPr lang="id-ID" sz="1350">
                <a:latin typeface="Trebuchet MS" panose="020B0603020202020204" pitchFamily="34" charset="0"/>
                <a:ea typeface="ＭＳ Ｐゴシック" pitchFamily="-84" charset="-128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D3B20F0-ED50-F44B-9964-DA825F94D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928113" y="157162"/>
              <a:ext cx="303214" cy="76201"/>
            </a:xfrm>
            <a:prstGeom prst="rect">
              <a:avLst/>
            </a:prstGeom>
            <a:grpFill/>
            <a:ln>
              <a:solidFill>
                <a:srgbClr val="003366"/>
              </a:solidFill>
            </a:ln>
          </p:spPr>
          <p:txBody>
            <a:bodyPr lIns="51435" tIns="25718" rIns="51435" bIns="25718"/>
            <a:lstStyle/>
            <a:p>
              <a:pPr defTabSz="685765">
                <a:defRPr/>
              </a:pPr>
              <a:endParaRPr lang="id-ID" sz="1350">
                <a:latin typeface="Trebuchet MS" panose="020B0603020202020204" pitchFamily="34" charset="0"/>
                <a:ea typeface="ＭＳ Ｐゴシック" pitchFamily="-84" charset="-128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4FD8346-09A1-7E43-9F75-B90F24AF6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928113" y="309563"/>
              <a:ext cx="454025" cy="76201"/>
            </a:xfrm>
            <a:prstGeom prst="rect">
              <a:avLst/>
            </a:prstGeom>
            <a:grpFill/>
            <a:ln>
              <a:solidFill>
                <a:srgbClr val="003366"/>
              </a:solidFill>
            </a:ln>
          </p:spPr>
          <p:txBody>
            <a:bodyPr lIns="51435" tIns="25718" rIns="51435" bIns="25718"/>
            <a:lstStyle/>
            <a:p>
              <a:pPr defTabSz="685765">
                <a:defRPr/>
              </a:pPr>
              <a:endParaRPr lang="id-ID" sz="1350">
                <a:latin typeface="Trebuchet MS" panose="020B0603020202020204" pitchFamily="34" charset="0"/>
                <a:ea typeface="ＭＳ Ｐゴシック" pitchFamily="-84" charset="-128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54C0AA3-A12C-4447-ACD8-54D0BECF8A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928113" y="460374"/>
              <a:ext cx="377825" cy="76201"/>
            </a:xfrm>
            <a:prstGeom prst="rect">
              <a:avLst/>
            </a:prstGeom>
            <a:grpFill/>
            <a:ln>
              <a:solidFill>
                <a:srgbClr val="003366"/>
              </a:solidFill>
            </a:ln>
          </p:spPr>
          <p:txBody>
            <a:bodyPr lIns="51435" tIns="25718" rIns="51435" bIns="25718"/>
            <a:lstStyle/>
            <a:p>
              <a:pPr defTabSz="685765">
                <a:defRPr/>
              </a:pPr>
              <a:endParaRPr lang="id-ID" sz="1350">
                <a:latin typeface="Trebuchet MS" panose="020B0603020202020204" pitchFamily="34" charset="0"/>
                <a:ea typeface="ＭＳ Ｐゴシック" pitchFamily="-84" charset="-128"/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DD75AD18-2544-8C47-8194-D02352E3D93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55421" y="4763"/>
              <a:ext cx="1212850" cy="836612"/>
            </a:xfrm>
            <a:custGeom>
              <a:avLst/>
              <a:gdLst>
                <a:gd name="T0" fmla="*/ 0 w 320"/>
                <a:gd name="T1" fmla="*/ 0 h 220"/>
                <a:gd name="T2" fmla="*/ 0 w 320"/>
                <a:gd name="T3" fmla="*/ 220 h 220"/>
                <a:gd name="T4" fmla="*/ 320 w 320"/>
                <a:gd name="T5" fmla="*/ 220 h 220"/>
                <a:gd name="T6" fmla="*/ 320 w 320"/>
                <a:gd name="T7" fmla="*/ 0 h 220"/>
                <a:gd name="T8" fmla="*/ 0 w 320"/>
                <a:gd name="T9" fmla="*/ 0 h 220"/>
                <a:gd name="T10" fmla="*/ 300 w 320"/>
                <a:gd name="T11" fmla="*/ 200 h 220"/>
                <a:gd name="T12" fmla="*/ 258 w 320"/>
                <a:gd name="T13" fmla="*/ 200 h 220"/>
                <a:gd name="T14" fmla="*/ 260 w 320"/>
                <a:gd name="T15" fmla="*/ 190 h 220"/>
                <a:gd name="T16" fmla="*/ 230 w 320"/>
                <a:gd name="T17" fmla="*/ 160 h 220"/>
                <a:gd name="T18" fmla="*/ 200 w 320"/>
                <a:gd name="T19" fmla="*/ 190 h 220"/>
                <a:gd name="T20" fmla="*/ 202 w 320"/>
                <a:gd name="T21" fmla="*/ 200 h 220"/>
                <a:gd name="T22" fmla="*/ 118 w 320"/>
                <a:gd name="T23" fmla="*/ 200 h 220"/>
                <a:gd name="T24" fmla="*/ 120 w 320"/>
                <a:gd name="T25" fmla="*/ 190 h 220"/>
                <a:gd name="T26" fmla="*/ 90 w 320"/>
                <a:gd name="T27" fmla="*/ 160 h 220"/>
                <a:gd name="T28" fmla="*/ 60 w 320"/>
                <a:gd name="T29" fmla="*/ 190 h 220"/>
                <a:gd name="T30" fmla="*/ 62 w 320"/>
                <a:gd name="T31" fmla="*/ 200 h 220"/>
                <a:gd name="T32" fmla="*/ 20 w 320"/>
                <a:gd name="T33" fmla="*/ 200 h 220"/>
                <a:gd name="T34" fmla="*/ 20 w 320"/>
                <a:gd name="T35" fmla="*/ 20 h 220"/>
                <a:gd name="T36" fmla="*/ 300 w 320"/>
                <a:gd name="T37" fmla="*/ 20 h 220"/>
                <a:gd name="T38" fmla="*/ 300 w 320"/>
                <a:gd name="T39" fmla="*/ 20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20" h="220">
                  <a:moveTo>
                    <a:pt x="0" y="0"/>
                  </a:moveTo>
                  <a:cubicBezTo>
                    <a:pt x="0" y="220"/>
                    <a:pt x="0" y="220"/>
                    <a:pt x="0" y="220"/>
                  </a:cubicBezTo>
                  <a:cubicBezTo>
                    <a:pt x="320" y="220"/>
                    <a:pt x="320" y="220"/>
                    <a:pt x="320" y="220"/>
                  </a:cubicBezTo>
                  <a:cubicBezTo>
                    <a:pt x="320" y="0"/>
                    <a:pt x="320" y="0"/>
                    <a:pt x="320" y="0"/>
                  </a:cubicBezTo>
                  <a:lnTo>
                    <a:pt x="0" y="0"/>
                  </a:lnTo>
                  <a:close/>
                  <a:moveTo>
                    <a:pt x="300" y="200"/>
                  </a:moveTo>
                  <a:cubicBezTo>
                    <a:pt x="258" y="200"/>
                    <a:pt x="258" y="200"/>
                    <a:pt x="258" y="200"/>
                  </a:cubicBezTo>
                  <a:cubicBezTo>
                    <a:pt x="259" y="197"/>
                    <a:pt x="260" y="194"/>
                    <a:pt x="260" y="190"/>
                  </a:cubicBezTo>
                  <a:cubicBezTo>
                    <a:pt x="260" y="173"/>
                    <a:pt x="247" y="160"/>
                    <a:pt x="230" y="160"/>
                  </a:cubicBezTo>
                  <a:cubicBezTo>
                    <a:pt x="213" y="160"/>
                    <a:pt x="200" y="173"/>
                    <a:pt x="200" y="190"/>
                  </a:cubicBezTo>
                  <a:cubicBezTo>
                    <a:pt x="200" y="194"/>
                    <a:pt x="201" y="197"/>
                    <a:pt x="202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9" y="197"/>
                    <a:pt x="120" y="194"/>
                    <a:pt x="120" y="190"/>
                  </a:cubicBezTo>
                  <a:cubicBezTo>
                    <a:pt x="120" y="173"/>
                    <a:pt x="107" y="160"/>
                    <a:pt x="90" y="160"/>
                  </a:cubicBezTo>
                  <a:cubicBezTo>
                    <a:pt x="73" y="160"/>
                    <a:pt x="60" y="173"/>
                    <a:pt x="60" y="190"/>
                  </a:cubicBezTo>
                  <a:cubicBezTo>
                    <a:pt x="60" y="194"/>
                    <a:pt x="61" y="197"/>
                    <a:pt x="62" y="200"/>
                  </a:cubicBezTo>
                  <a:cubicBezTo>
                    <a:pt x="20" y="200"/>
                    <a:pt x="20" y="200"/>
                    <a:pt x="20" y="200"/>
                  </a:cubicBezTo>
                  <a:cubicBezTo>
                    <a:pt x="20" y="20"/>
                    <a:pt x="20" y="20"/>
                    <a:pt x="20" y="20"/>
                  </a:cubicBezTo>
                  <a:cubicBezTo>
                    <a:pt x="300" y="20"/>
                    <a:pt x="300" y="20"/>
                    <a:pt x="300" y="20"/>
                  </a:cubicBezTo>
                  <a:lnTo>
                    <a:pt x="300" y="200"/>
                  </a:lnTo>
                  <a:close/>
                </a:path>
              </a:pathLst>
            </a:custGeom>
            <a:grpFill/>
            <a:ln>
              <a:solidFill>
                <a:srgbClr val="003366"/>
              </a:solidFill>
            </a:ln>
          </p:spPr>
          <p:txBody>
            <a:bodyPr lIns="51435" tIns="25718" rIns="51435" bIns="25718"/>
            <a:lstStyle/>
            <a:p>
              <a:pPr defTabSz="685765">
                <a:defRPr/>
              </a:pPr>
              <a:endParaRPr lang="id-ID" sz="1350">
                <a:latin typeface="Trebuchet MS" panose="020B0603020202020204" pitchFamily="34" charset="0"/>
                <a:ea typeface="ＭＳ Ｐゴシック" pitchFamily="-84" charset="-128"/>
              </a:endParaRPr>
            </a:p>
          </p:txBody>
        </p:sp>
      </p:grpSp>
      <p:pic>
        <p:nvPicPr>
          <p:cNvPr id="36" name="Picture 55">
            <a:extLst>
              <a:ext uri="{FF2B5EF4-FFF2-40B4-BE49-F238E27FC236}">
                <a16:creationId xmlns:a16="http://schemas.microsoft.com/office/drawing/2014/main" id="{42C2CCC4-C104-9446-B3C1-4974800B3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180" y="4986163"/>
            <a:ext cx="682603" cy="456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" name="Group 68">
            <a:extLst>
              <a:ext uri="{FF2B5EF4-FFF2-40B4-BE49-F238E27FC236}">
                <a16:creationId xmlns:a16="http://schemas.microsoft.com/office/drawing/2014/main" id="{1885F550-2F20-704E-9339-76154CC497FB}"/>
              </a:ext>
            </a:extLst>
          </p:cNvPr>
          <p:cNvGrpSpPr/>
          <p:nvPr/>
        </p:nvGrpSpPr>
        <p:grpSpPr>
          <a:xfrm>
            <a:off x="7756416" y="4941748"/>
            <a:ext cx="489797" cy="492661"/>
            <a:chOff x="-9199365" y="1588"/>
            <a:chExt cx="984250" cy="1049337"/>
          </a:xfrm>
          <a:solidFill>
            <a:srgbClr val="C59412"/>
          </a:solidFill>
        </p:grpSpPr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A6E96EB4-9A82-D044-8EAE-D7C65421AB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608815" y="395289"/>
              <a:ext cx="393700" cy="655636"/>
            </a:xfrm>
            <a:custGeom>
              <a:avLst/>
              <a:gdLst>
                <a:gd name="T0" fmla="*/ 52 w 104"/>
                <a:gd name="T1" fmla="*/ 0 h 173"/>
                <a:gd name="T2" fmla="*/ 0 w 104"/>
                <a:gd name="T3" fmla="*/ 52 h 173"/>
                <a:gd name="T4" fmla="*/ 17 w 104"/>
                <a:gd name="T5" fmla="*/ 90 h 173"/>
                <a:gd name="T6" fmla="*/ 17 w 104"/>
                <a:gd name="T7" fmla="*/ 173 h 173"/>
                <a:gd name="T8" fmla="*/ 52 w 104"/>
                <a:gd name="T9" fmla="*/ 139 h 173"/>
                <a:gd name="T10" fmla="*/ 87 w 104"/>
                <a:gd name="T11" fmla="*/ 173 h 173"/>
                <a:gd name="T12" fmla="*/ 87 w 104"/>
                <a:gd name="T13" fmla="*/ 90 h 173"/>
                <a:gd name="T14" fmla="*/ 104 w 104"/>
                <a:gd name="T15" fmla="*/ 52 h 173"/>
                <a:gd name="T16" fmla="*/ 52 w 104"/>
                <a:gd name="T17" fmla="*/ 0 h 173"/>
                <a:gd name="T18" fmla="*/ 52 w 104"/>
                <a:gd name="T19" fmla="*/ 87 h 173"/>
                <a:gd name="T20" fmla="*/ 17 w 104"/>
                <a:gd name="T21" fmla="*/ 52 h 173"/>
                <a:gd name="T22" fmla="*/ 52 w 104"/>
                <a:gd name="T23" fmla="*/ 17 h 173"/>
                <a:gd name="T24" fmla="*/ 87 w 104"/>
                <a:gd name="T25" fmla="*/ 52 h 173"/>
                <a:gd name="T26" fmla="*/ 52 w 104"/>
                <a:gd name="T27" fmla="*/ 8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" h="173">
                  <a:moveTo>
                    <a:pt x="52" y="0"/>
                  </a:moveTo>
                  <a:cubicBezTo>
                    <a:pt x="23" y="0"/>
                    <a:pt x="0" y="23"/>
                    <a:pt x="0" y="52"/>
                  </a:cubicBezTo>
                  <a:cubicBezTo>
                    <a:pt x="0" y="67"/>
                    <a:pt x="7" y="81"/>
                    <a:pt x="17" y="90"/>
                  </a:cubicBezTo>
                  <a:cubicBezTo>
                    <a:pt x="17" y="173"/>
                    <a:pt x="17" y="173"/>
                    <a:pt x="17" y="173"/>
                  </a:cubicBezTo>
                  <a:cubicBezTo>
                    <a:pt x="52" y="139"/>
                    <a:pt x="52" y="139"/>
                    <a:pt x="52" y="139"/>
                  </a:cubicBezTo>
                  <a:cubicBezTo>
                    <a:pt x="87" y="173"/>
                    <a:pt x="87" y="173"/>
                    <a:pt x="87" y="173"/>
                  </a:cubicBezTo>
                  <a:cubicBezTo>
                    <a:pt x="87" y="90"/>
                    <a:pt x="87" y="90"/>
                    <a:pt x="87" y="90"/>
                  </a:cubicBezTo>
                  <a:cubicBezTo>
                    <a:pt x="97" y="81"/>
                    <a:pt x="104" y="67"/>
                    <a:pt x="104" y="52"/>
                  </a:cubicBezTo>
                  <a:cubicBezTo>
                    <a:pt x="104" y="23"/>
                    <a:pt x="81" y="0"/>
                    <a:pt x="52" y="0"/>
                  </a:cubicBezTo>
                  <a:close/>
                  <a:moveTo>
                    <a:pt x="52" y="87"/>
                  </a:moveTo>
                  <a:cubicBezTo>
                    <a:pt x="33" y="87"/>
                    <a:pt x="17" y="71"/>
                    <a:pt x="17" y="52"/>
                  </a:cubicBezTo>
                  <a:cubicBezTo>
                    <a:pt x="17" y="33"/>
                    <a:pt x="33" y="17"/>
                    <a:pt x="52" y="17"/>
                  </a:cubicBezTo>
                  <a:cubicBezTo>
                    <a:pt x="71" y="17"/>
                    <a:pt x="87" y="33"/>
                    <a:pt x="87" y="52"/>
                  </a:cubicBezTo>
                  <a:cubicBezTo>
                    <a:pt x="87" y="71"/>
                    <a:pt x="71" y="87"/>
                    <a:pt x="52" y="8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51435" tIns="25718" rIns="51435" bIns="25718"/>
            <a:lstStyle/>
            <a:p>
              <a:pPr defTabSz="685765">
                <a:defRPr/>
              </a:pPr>
              <a:endParaRPr lang="id-ID" sz="1013">
                <a:latin typeface="Trebuchet MS" panose="020B0603020202020204" pitchFamily="34" charset="0"/>
              </a:endParaRPr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732FA3CF-7646-7D46-9D6E-120D28FBC82A}"/>
                </a:ext>
              </a:extLst>
            </p:cNvPr>
            <p:cNvSpPr>
              <a:spLocks/>
            </p:cNvSpPr>
            <p:nvPr/>
          </p:nvSpPr>
          <p:spPr bwMode="auto">
            <a:xfrm>
              <a:off x="-9199365" y="1588"/>
              <a:ext cx="852488" cy="1049337"/>
            </a:xfrm>
            <a:custGeom>
              <a:avLst/>
              <a:gdLst>
                <a:gd name="T0" fmla="*/ 277 w 537"/>
                <a:gd name="T1" fmla="*/ 580 h 661"/>
                <a:gd name="T2" fmla="*/ 83 w 537"/>
                <a:gd name="T3" fmla="*/ 580 h 661"/>
                <a:gd name="T4" fmla="*/ 83 w 537"/>
                <a:gd name="T5" fmla="*/ 84 h 661"/>
                <a:gd name="T6" fmla="*/ 312 w 537"/>
                <a:gd name="T7" fmla="*/ 84 h 661"/>
                <a:gd name="T8" fmla="*/ 437 w 537"/>
                <a:gd name="T9" fmla="*/ 208 h 661"/>
                <a:gd name="T10" fmla="*/ 537 w 537"/>
                <a:gd name="T11" fmla="*/ 208 h 661"/>
                <a:gd name="T12" fmla="*/ 537 w 537"/>
                <a:gd name="T13" fmla="*/ 189 h 661"/>
                <a:gd name="T14" fmla="*/ 348 w 537"/>
                <a:gd name="T15" fmla="*/ 0 h 661"/>
                <a:gd name="T16" fmla="*/ 0 w 537"/>
                <a:gd name="T17" fmla="*/ 0 h 661"/>
                <a:gd name="T18" fmla="*/ 0 w 537"/>
                <a:gd name="T19" fmla="*/ 661 h 661"/>
                <a:gd name="T20" fmla="*/ 355 w 537"/>
                <a:gd name="T21" fmla="*/ 661 h 661"/>
                <a:gd name="T22" fmla="*/ 279 w 537"/>
                <a:gd name="T23" fmla="*/ 580 h 661"/>
                <a:gd name="T24" fmla="*/ 277 w 537"/>
                <a:gd name="T25" fmla="*/ 580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37" h="661">
                  <a:moveTo>
                    <a:pt x="277" y="580"/>
                  </a:moveTo>
                  <a:lnTo>
                    <a:pt x="83" y="580"/>
                  </a:lnTo>
                  <a:lnTo>
                    <a:pt x="83" y="84"/>
                  </a:lnTo>
                  <a:lnTo>
                    <a:pt x="312" y="84"/>
                  </a:lnTo>
                  <a:lnTo>
                    <a:pt x="437" y="208"/>
                  </a:lnTo>
                  <a:lnTo>
                    <a:pt x="537" y="208"/>
                  </a:lnTo>
                  <a:lnTo>
                    <a:pt x="537" y="189"/>
                  </a:lnTo>
                  <a:lnTo>
                    <a:pt x="348" y="0"/>
                  </a:lnTo>
                  <a:lnTo>
                    <a:pt x="0" y="0"/>
                  </a:lnTo>
                  <a:lnTo>
                    <a:pt x="0" y="661"/>
                  </a:lnTo>
                  <a:lnTo>
                    <a:pt x="355" y="661"/>
                  </a:lnTo>
                  <a:lnTo>
                    <a:pt x="279" y="580"/>
                  </a:lnTo>
                  <a:lnTo>
                    <a:pt x="277" y="58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51435" tIns="25718" rIns="51435" bIns="25718"/>
            <a:lstStyle/>
            <a:p>
              <a:pPr defTabSz="685765">
                <a:defRPr/>
              </a:pPr>
              <a:endParaRPr lang="id-ID" sz="1013">
                <a:latin typeface="Trebuchet MS" panose="020B0603020202020204" pitchFamily="34" charset="0"/>
              </a:endParaRPr>
            </a:p>
          </p:txBody>
        </p:sp>
        <p:sp>
          <p:nvSpPr>
            <p:cNvPr id="40" name="Rectangle 25">
              <a:extLst>
                <a:ext uri="{FF2B5EF4-FFF2-40B4-BE49-F238E27FC236}">
                  <a16:creationId xmlns:a16="http://schemas.microsoft.com/office/drawing/2014/main" id="{C56F9148-73DE-FE42-B06E-833ED3C919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9002515" y="331789"/>
              <a:ext cx="330200" cy="63500"/>
            </a:xfrm>
            <a:prstGeom prst="rect">
              <a:avLst/>
            </a:prstGeom>
            <a:grpFill/>
            <a:ln>
              <a:noFill/>
            </a:ln>
          </p:spPr>
          <p:txBody>
            <a:bodyPr lIns="51435" tIns="25718" rIns="51435" bIns="25718"/>
            <a:lstStyle/>
            <a:p>
              <a:pPr defTabSz="685765">
                <a:defRPr/>
              </a:pPr>
              <a:endParaRPr lang="id-ID" sz="1013">
                <a:latin typeface="Trebuchet MS" panose="020B0603020202020204" pitchFamily="34" charset="0"/>
              </a:endParaRPr>
            </a:p>
          </p:txBody>
        </p:sp>
        <p:sp>
          <p:nvSpPr>
            <p:cNvPr id="41" name="Rectangle 26">
              <a:extLst>
                <a:ext uri="{FF2B5EF4-FFF2-40B4-BE49-F238E27FC236}">
                  <a16:creationId xmlns:a16="http://schemas.microsoft.com/office/drawing/2014/main" id="{F92E9616-B813-4D4D-BA85-951D12122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9002515" y="460376"/>
              <a:ext cx="330200" cy="68263"/>
            </a:xfrm>
            <a:prstGeom prst="rect">
              <a:avLst/>
            </a:prstGeom>
            <a:grpFill/>
            <a:ln>
              <a:noFill/>
            </a:ln>
          </p:spPr>
          <p:txBody>
            <a:bodyPr lIns="51435" tIns="25718" rIns="51435" bIns="25718"/>
            <a:lstStyle/>
            <a:p>
              <a:pPr defTabSz="685765">
                <a:defRPr/>
              </a:pPr>
              <a:endParaRPr lang="id-ID" sz="1013">
                <a:latin typeface="Trebuchet MS" panose="020B0603020202020204" pitchFamily="34" charset="0"/>
              </a:endParaRPr>
            </a:p>
          </p:txBody>
        </p:sp>
        <p:sp>
          <p:nvSpPr>
            <p:cNvPr id="42" name="Rectangle 27">
              <a:extLst>
                <a:ext uri="{FF2B5EF4-FFF2-40B4-BE49-F238E27FC236}">
                  <a16:creationId xmlns:a16="http://schemas.microsoft.com/office/drawing/2014/main" id="{FE39361A-FC0B-9441-942D-300226643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9002515" y="592137"/>
              <a:ext cx="330200" cy="65087"/>
            </a:xfrm>
            <a:prstGeom prst="rect">
              <a:avLst/>
            </a:prstGeom>
            <a:grpFill/>
            <a:ln>
              <a:noFill/>
            </a:ln>
          </p:spPr>
          <p:txBody>
            <a:bodyPr lIns="51435" tIns="25718" rIns="51435" bIns="25718"/>
            <a:lstStyle/>
            <a:p>
              <a:pPr defTabSz="685765">
                <a:defRPr/>
              </a:pPr>
              <a:endParaRPr lang="id-ID" sz="1013">
                <a:latin typeface="Trebuchet MS" panose="020B0603020202020204" pitchFamily="34" charset="0"/>
              </a:endParaRPr>
            </a:p>
          </p:txBody>
        </p:sp>
      </p:grpSp>
      <p:sp>
        <p:nvSpPr>
          <p:cNvPr id="43" name="Pravokotnik 7">
            <a:extLst>
              <a:ext uri="{FF2B5EF4-FFF2-40B4-BE49-F238E27FC236}">
                <a16:creationId xmlns:a16="http://schemas.microsoft.com/office/drawing/2014/main" id="{E70A2E8B-E619-BF4E-9BC4-A5C18DDD5FC4}"/>
              </a:ext>
            </a:extLst>
          </p:cNvPr>
          <p:cNvSpPr/>
          <p:nvPr/>
        </p:nvSpPr>
        <p:spPr>
          <a:xfrm>
            <a:off x="7458284" y="5568657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GB" altLang="en-US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MS PGothic" panose="020B0600070205080204" pitchFamily="34" charset="-128"/>
              </a:rPr>
              <a:t>E-PODPIS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BFF574F5-E0AA-4A43-951C-22BEA88AD13B}"/>
              </a:ext>
            </a:extLst>
          </p:cNvPr>
          <p:cNvGrpSpPr/>
          <p:nvPr/>
        </p:nvGrpSpPr>
        <p:grpSpPr>
          <a:xfrm>
            <a:off x="7424213" y="4174613"/>
            <a:ext cx="1225903" cy="623249"/>
            <a:chOff x="3367178" y="3256683"/>
            <a:chExt cx="1225903" cy="623249"/>
          </a:xfrm>
        </p:grpSpPr>
        <p:grpSp>
          <p:nvGrpSpPr>
            <p:cNvPr id="83" name="Group 8">
              <a:extLst>
                <a:ext uri="{FF2B5EF4-FFF2-40B4-BE49-F238E27FC236}">
                  <a16:creationId xmlns:a16="http://schemas.microsoft.com/office/drawing/2014/main" id="{2BD76E0F-95BD-FC4E-A995-944F8D84D1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19997" y="3411706"/>
              <a:ext cx="897695" cy="348965"/>
              <a:chOff x="3728" y="1936"/>
              <a:chExt cx="968" cy="384"/>
            </a:xfrm>
          </p:grpSpPr>
          <p:sp>
            <p:nvSpPr>
              <p:cNvPr id="87" name="Rectangle 10">
                <a:extLst>
                  <a:ext uri="{FF2B5EF4-FFF2-40B4-BE49-F238E27FC236}">
                    <a16:creationId xmlns:a16="http://schemas.microsoft.com/office/drawing/2014/main" id="{B0A03145-D1A5-F649-A0B4-1FD19A9156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4" y="2264"/>
                <a:ext cx="272" cy="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685765">
                  <a:defRPr/>
                </a:pPr>
                <a:endParaRPr lang="sl-SI" altLang="en-US" sz="2400">
                  <a:latin typeface="Trebuchet MS" panose="020B0603020202020204" pitchFamily="34" charset="0"/>
                </a:endParaRPr>
              </a:p>
            </p:txBody>
          </p:sp>
          <p:pic>
            <p:nvPicPr>
              <p:cNvPr id="88" name="Picture 9">
                <a:extLst>
                  <a:ext uri="{FF2B5EF4-FFF2-40B4-BE49-F238E27FC236}">
                    <a16:creationId xmlns:a16="http://schemas.microsoft.com/office/drawing/2014/main" id="{DE0531E2-AE46-1240-9E5E-1CFFFA7A1F1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28" y="1936"/>
                <a:ext cx="968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84" name="Rounded Rectangle 83">
              <a:extLst>
                <a:ext uri="{FF2B5EF4-FFF2-40B4-BE49-F238E27FC236}">
                  <a16:creationId xmlns:a16="http://schemas.microsoft.com/office/drawing/2014/main" id="{182F3C85-C185-3F47-A089-45D44E3E1919}"/>
                </a:ext>
              </a:extLst>
            </p:cNvPr>
            <p:cNvSpPr/>
            <p:nvPr/>
          </p:nvSpPr>
          <p:spPr>
            <a:xfrm>
              <a:off x="3367178" y="3256683"/>
              <a:ext cx="1217929" cy="623249"/>
            </a:xfrm>
            <a:prstGeom prst="roundRect">
              <a:avLst/>
            </a:prstGeom>
            <a:noFill/>
            <a:ln w="38100">
              <a:solidFill>
                <a:srgbClr val="0033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5">
                <a:defRPr/>
              </a:pPr>
              <a:endParaRPr lang="sl-SI" sz="135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DAF9233-ACD3-8C48-8196-2318F981E5A0}"/>
                </a:ext>
              </a:extLst>
            </p:cNvPr>
            <p:cNvSpPr/>
            <p:nvPr/>
          </p:nvSpPr>
          <p:spPr>
            <a:xfrm>
              <a:off x="3737245" y="3509326"/>
              <a:ext cx="626032" cy="211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 sz="200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86" name="Text Box 51">
              <a:extLst>
                <a:ext uri="{FF2B5EF4-FFF2-40B4-BE49-F238E27FC236}">
                  <a16:creationId xmlns:a16="http://schemas.microsoft.com/office/drawing/2014/main" id="{1AA7CB09-5224-0846-B4F6-6BF655CB19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1584" y="3367657"/>
              <a:ext cx="911497" cy="4154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defTabSz="685765">
                <a:defRPr/>
              </a:pPr>
              <a:r>
                <a:rPr lang="sl-SI" altLang="sl-SI" sz="2100" b="0" dirty="0">
                  <a:latin typeface="Trebuchet MS" panose="020B0603020202020204" pitchFamily="34" charset="0"/>
                </a:rPr>
                <a:t>SI</a:t>
              </a:r>
              <a:r>
                <a:rPr lang="sl-SI" altLang="sl-SI" sz="1000" b="0" dirty="0">
                  <a:latin typeface="Trebuchet MS" panose="020B0603020202020204" pitchFamily="34" charset="0"/>
                </a:rPr>
                <a:t> </a:t>
              </a:r>
              <a:r>
                <a:rPr lang="sl-SI" altLang="sl-SI" sz="2100" dirty="0">
                  <a:latin typeface="Trebuchet MS" panose="020B0603020202020204" pitchFamily="34" charset="0"/>
                </a:rPr>
                <a:t>CeS</a:t>
              </a:r>
            </a:p>
          </p:txBody>
        </p:sp>
      </p:grpSp>
      <p:sp>
        <p:nvSpPr>
          <p:cNvPr id="45" name="TextBox 28">
            <a:extLst>
              <a:ext uri="{FF2B5EF4-FFF2-40B4-BE49-F238E27FC236}">
                <a16:creationId xmlns:a16="http://schemas.microsoft.com/office/drawing/2014/main" id="{F0EA9283-4446-47E0-AB57-96098B655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6334" y="5262309"/>
            <a:ext cx="193770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685765">
              <a:defRPr/>
            </a:pPr>
            <a:r>
              <a:rPr lang="en-GB" altLang="en-US" b="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PO POOBLASTILU*</a:t>
            </a:r>
          </a:p>
        </p:txBody>
      </p:sp>
      <p:grpSp>
        <p:nvGrpSpPr>
          <p:cNvPr id="46" name="Group 15">
            <a:extLst>
              <a:ext uri="{FF2B5EF4-FFF2-40B4-BE49-F238E27FC236}">
                <a16:creationId xmlns:a16="http://schemas.microsoft.com/office/drawing/2014/main" id="{B60ED8EF-EA2A-4935-932A-0E6FCB667698}"/>
              </a:ext>
            </a:extLst>
          </p:cNvPr>
          <p:cNvGrpSpPr/>
          <p:nvPr/>
        </p:nvGrpSpPr>
        <p:grpSpPr>
          <a:xfrm>
            <a:off x="5027815" y="4180612"/>
            <a:ext cx="1514509" cy="641419"/>
            <a:chOff x="6326801" y="4370728"/>
            <a:chExt cx="1429599" cy="623249"/>
          </a:xfrm>
        </p:grpSpPr>
        <p:pic>
          <p:nvPicPr>
            <p:cNvPr id="47" name="Slika 180">
              <a:extLst>
                <a:ext uri="{FF2B5EF4-FFF2-40B4-BE49-F238E27FC236}">
                  <a16:creationId xmlns:a16="http://schemas.microsoft.com/office/drawing/2014/main" id="{C2357CC3-5055-4483-BE1F-51BD758B2C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4470" y="4538097"/>
              <a:ext cx="327500" cy="256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" name="Text Box 51">
              <a:extLst>
                <a:ext uri="{FF2B5EF4-FFF2-40B4-BE49-F238E27FC236}">
                  <a16:creationId xmlns:a16="http://schemas.microsoft.com/office/drawing/2014/main" id="{B62E3627-C3EC-44C6-86E4-6B899547E8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84708" y="4483165"/>
              <a:ext cx="1071692" cy="4261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defTabSz="482186">
                <a:defRPr/>
              </a:pPr>
              <a:r>
                <a:rPr lang="sl-SI" altLang="sl-SI" sz="2250" b="0" dirty="0">
                  <a:latin typeface="Trebuchet MS" panose="020B0603020202020204" pitchFamily="34" charset="0"/>
                </a:rPr>
                <a:t>SI</a:t>
              </a:r>
              <a:r>
                <a:rPr lang="sl-SI" altLang="sl-SI" sz="562" b="0" dirty="0">
                  <a:latin typeface="Trebuchet MS" panose="020B0603020202020204" pitchFamily="34" charset="0"/>
                </a:rPr>
                <a:t> </a:t>
              </a:r>
              <a:r>
                <a:rPr lang="sl-SI" altLang="sl-SI" sz="2250" dirty="0">
                  <a:latin typeface="Trebuchet MS" panose="020B0603020202020204" pitchFamily="34" charset="0"/>
                </a:rPr>
                <a:t>CeP</a:t>
              </a:r>
            </a:p>
          </p:txBody>
        </p:sp>
        <p:sp>
          <p:nvSpPr>
            <p:cNvPr id="49" name="Rounded Rectangle 64">
              <a:extLst>
                <a:ext uri="{FF2B5EF4-FFF2-40B4-BE49-F238E27FC236}">
                  <a16:creationId xmlns:a16="http://schemas.microsoft.com/office/drawing/2014/main" id="{6AE6B4D6-0C30-4FAC-B209-A0CC57022544}"/>
                </a:ext>
              </a:extLst>
            </p:cNvPr>
            <p:cNvSpPr/>
            <p:nvPr/>
          </p:nvSpPr>
          <p:spPr>
            <a:xfrm>
              <a:off x="6326801" y="4370728"/>
              <a:ext cx="1266825" cy="623249"/>
            </a:xfrm>
            <a:prstGeom prst="roundRect">
              <a:avLst/>
            </a:prstGeom>
            <a:noFill/>
            <a:ln w="38100">
              <a:solidFill>
                <a:srgbClr val="0033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82186">
                <a:defRPr/>
              </a:pPr>
              <a:endParaRPr lang="sl-SI" sz="949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17" name="Pravokotnik: zaokroženi vogali 16">
            <a:extLst>
              <a:ext uri="{FF2B5EF4-FFF2-40B4-BE49-F238E27FC236}">
                <a16:creationId xmlns:a16="http://schemas.microsoft.com/office/drawing/2014/main" id="{51C955CD-C2B4-4977-BBCC-40CA188EE0F3}"/>
              </a:ext>
            </a:extLst>
          </p:cNvPr>
          <p:cNvSpPr/>
          <p:nvPr/>
        </p:nvSpPr>
        <p:spPr>
          <a:xfrm>
            <a:off x="443106" y="3859073"/>
            <a:ext cx="6516258" cy="2363230"/>
          </a:xfrm>
          <a:prstGeom prst="roundRect">
            <a:avLst/>
          </a:prstGeom>
          <a:noFill/>
          <a:ln w="38100">
            <a:solidFill>
              <a:srgbClr val="75A5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266">
              <a:latin typeface="Trebuchet MS" panose="020B0603020202020204" pitchFamily="34" charset="0"/>
            </a:endParaRPr>
          </a:p>
        </p:txBody>
      </p:sp>
      <p:sp>
        <p:nvSpPr>
          <p:cNvPr id="55" name="Pravokotnik: zaokroženi vogali 54">
            <a:extLst>
              <a:ext uri="{FF2B5EF4-FFF2-40B4-BE49-F238E27FC236}">
                <a16:creationId xmlns:a16="http://schemas.microsoft.com/office/drawing/2014/main" id="{E124F1DC-6FC6-42A9-8EB2-7D99C298F143}"/>
              </a:ext>
            </a:extLst>
          </p:cNvPr>
          <p:cNvSpPr/>
          <p:nvPr/>
        </p:nvSpPr>
        <p:spPr>
          <a:xfrm>
            <a:off x="7141819" y="3859073"/>
            <a:ext cx="1827449" cy="2363230"/>
          </a:xfrm>
          <a:prstGeom prst="roundRect">
            <a:avLst/>
          </a:prstGeom>
          <a:noFill/>
          <a:ln w="38100">
            <a:solidFill>
              <a:srgbClr val="75A5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294" tIns="32147" rIns="64294" bIns="3214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l-SI" sz="1266">
              <a:latin typeface="Trebuchet MS" panose="020B0603020202020204" pitchFamily="34" charset="0"/>
            </a:endParaRPr>
          </a:p>
        </p:txBody>
      </p:sp>
      <p:cxnSp>
        <p:nvCxnSpPr>
          <p:cNvPr id="57" name="Straight Connector 75">
            <a:extLst>
              <a:ext uri="{FF2B5EF4-FFF2-40B4-BE49-F238E27FC236}">
                <a16:creationId xmlns:a16="http://schemas.microsoft.com/office/drawing/2014/main" id="{6FD1265F-4395-4EA3-B3EC-A276DB3BACD1}"/>
              </a:ext>
            </a:extLst>
          </p:cNvPr>
          <p:cNvCxnSpPr>
            <a:cxnSpLocks noChangeShapeType="1"/>
            <a:stCxn id="17" idx="0"/>
          </p:cNvCxnSpPr>
          <p:nvPr/>
        </p:nvCxnSpPr>
        <p:spPr bwMode="auto">
          <a:xfrm flipV="1">
            <a:off x="3701236" y="3126681"/>
            <a:ext cx="1283751" cy="732392"/>
          </a:xfrm>
          <a:prstGeom prst="line">
            <a:avLst/>
          </a:prstGeom>
          <a:noFill/>
          <a:ln w="38100">
            <a:solidFill>
              <a:srgbClr val="75A5A6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" name="Straight Connector 75">
            <a:extLst>
              <a:ext uri="{FF2B5EF4-FFF2-40B4-BE49-F238E27FC236}">
                <a16:creationId xmlns:a16="http://schemas.microsoft.com/office/drawing/2014/main" id="{A49A877B-4DC2-4C4F-BE3D-5C7695E40EC4}"/>
              </a:ext>
            </a:extLst>
          </p:cNvPr>
          <p:cNvCxnSpPr>
            <a:cxnSpLocks noChangeShapeType="1"/>
            <a:stCxn id="55" idx="0"/>
          </p:cNvCxnSpPr>
          <p:nvPr/>
        </p:nvCxnSpPr>
        <p:spPr bwMode="auto">
          <a:xfrm flipH="1" flipV="1">
            <a:off x="5577918" y="3153870"/>
            <a:ext cx="2477625" cy="705203"/>
          </a:xfrm>
          <a:prstGeom prst="line">
            <a:avLst/>
          </a:prstGeom>
          <a:noFill/>
          <a:ln w="38100">
            <a:solidFill>
              <a:srgbClr val="75A5A6"/>
            </a:solidFill>
            <a:miter lim="800000"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1" name="Group 95">
            <a:extLst>
              <a:ext uri="{FF2B5EF4-FFF2-40B4-BE49-F238E27FC236}">
                <a16:creationId xmlns:a16="http://schemas.microsoft.com/office/drawing/2014/main" id="{967C516D-D8ED-4E6A-9DD9-B0E610DAD110}"/>
              </a:ext>
            </a:extLst>
          </p:cNvPr>
          <p:cNvGrpSpPr/>
          <p:nvPr/>
        </p:nvGrpSpPr>
        <p:grpSpPr>
          <a:xfrm>
            <a:off x="2936340" y="4157238"/>
            <a:ext cx="1598163" cy="623249"/>
            <a:chOff x="651632" y="4684637"/>
            <a:chExt cx="1810434" cy="830998"/>
          </a:xfrm>
        </p:grpSpPr>
        <p:pic>
          <p:nvPicPr>
            <p:cNvPr id="52" name="Picture 49">
              <a:extLst>
                <a:ext uri="{FF2B5EF4-FFF2-40B4-BE49-F238E27FC236}">
                  <a16:creationId xmlns:a16="http://schemas.microsoft.com/office/drawing/2014/main" id="{1B074A7A-9BC4-4494-BD6C-777F62A5FA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695" y="4911139"/>
              <a:ext cx="402957" cy="37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3" name="Text Box 51">
              <a:extLst>
                <a:ext uri="{FF2B5EF4-FFF2-40B4-BE49-F238E27FC236}">
                  <a16:creationId xmlns:a16="http://schemas.microsoft.com/office/drawing/2014/main" id="{9D6CDB43-E079-475F-9A7F-A3263053D6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3143" y="4834554"/>
              <a:ext cx="1428923" cy="553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defTabSz="685765">
                <a:defRPr/>
              </a:pPr>
              <a:r>
                <a:rPr lang="sl-SI" altLang="sl-SI" sz="2100" b="0" dirty="0">
                  <a:latin typeface="Trebuchet MS" panose="020B0603020202020204" pitchFamily="34" charset="0"/>
                </a:rPr>
                <a:t>SI </a:t>
              </a:r>
              <a:r>
                <a:rPr lang="sl-SI" altLang="sl-SI" sz="2100" dirty="0">
                  <a:latin typeface="Trebuchet MS" panose="020B0603020202020204" pitchFamily="34" charset="0"/>
                </a:rPr>
                <a:t>PEPS</a:t>
              </a:r>
            </a:p>
          </p:txBody>
        </p:sp>
        <p:sp>
          <p:nvSpPr>
            <p:cNvPr id="54" name="Rectangle 98">
              <a:extLst>
                <a:ext uri="{FF2B5EF4-FFF2-40B4-BE49-F238E27FC236}">
                  <a16:creationId xmlns:a16="http://schemas.microsoft.com/office/drawing/2014/main" id="{B47390A7-B104-47C8-80FE-5D327FD556F0}"/>
                </a:ext>
              </a:extLst>
            </p:cNvPr>
            <p:cNvSpPr/>
            <p:nvPr/>
          </p:nvSpPr>
          <p:spPr>
            <a:xfrm>
              <a:off x="1074047" y="5013624"/>
              <a:ext cx="45719" cy="2078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5">
                <a:defRPr/>
              </a:pPr>
              <a:endParaRPr lang="sl-SI" sz="135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56" name="Rounded Rectangle 99">
              <a:extLst>
                <a:ext uri="{FF2B5EF4-FFF2-40B4-BE49-F238E27FC236}">
                  <a16:creationId xmlns:a16="http://schemas.microsoft.com/office/drawing/2014/main" id="{EA40CEFD-8A21-46A6-94F2-3FB60B95DEF2}"/>
                </a:ext>
              </a:extLst>
            </p:cNvPr>
            <p:cNvSpPr/>
            <p:nvPr/>
          </p:nvSpPr>
          <p:spPr>
            <a:xfrm>
              <a:off x="651632" y="4684637"/>
              <a:ext cx="1689100" cy="830998"/>
            </a:xfrm>
            <a:prstGeom prst="roundRect">
              <a:avLst/>
            </a:prstGeom>
            <a:noFill/>
            <a:ln w="38100">
              <a:solidFill>
                <a:srgbClr val="0033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5">
                <a:defRPr/>
              </a:pPr>
              <a:endParaRPr lang="sl-SI" sz="135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029690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836713"/>
            <a:ext cx="7886700" cy="792088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Prijavni postopek  (</a:t>
            </a:r>
            <a:r>
              <a:rPr lang="sl-SI" altLang="sl-SI" sz="3200" dirty="0" err="1">
                <a:solidFill>
                  <a:schemeClr val="accent2">
                    <a:lumMod val="50000"/>
                  </a:schemeClr>
                </a:solidFill>
              </a:rPr>
              <a:t>isDVK</a:t>
            </a:r>
            <a:r>
              <a:rPr lang="sl-SI" altLang="sl-SI" sz="3200" dirty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sz="half" idx="1"/>
          </p:nvPr>
        </p:nvSpPr>
        <p:spPr bwMode="auto">
          <a:xfrm>
            <a:off x="628650" y="1825625"/>
            <a:ext cx="6823670" cy="4339679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l-SI" sz="2000" b="1" u="sng" dirty="0">
                <a:solidFill>
                  <a:srgbClr val="1F3864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4. Vpis v varnostno shemo</a:t>
            </a:r>
          </a:p>
          <a:p>
            <a:pPr marL="0" indent="0">
              <a:lnSpc>
                <a:spcPct val="90000"/>
              </a:lnSpc>
              <a:spcAft>
                <a:spcPts val="800"/>
              </a:spcAft>
              <a:buNone/>
            </a:pPr>
            <a:endParaRPr lang="sl-SI" sz="1300" dirty="0">
              <a:effectLst/>
            </a:endParaRPr>
          </a:p>
          <a:p>
            <a:pPr marL="0" indent="0">
              <a:lnSpc>
                <a:spcPct val="90000"/>
              </a:lnSpc>
              <a:spcAft>
                <a:spcPts val="800"/>
              </a:spcAft>
              <a:buNone/>
            </a:pPr>
            <a:r>
              <a:rPr lang="sl-SI" sz="21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VARNOSTNA SHEMA: enotno upravljanje z uporabniki in njihovimi </a:t>
            </a:r>
            <a:r>
              <a:rPr lang="sl-SI" sz="21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pravicami</a:t>
            </a:r>
          </a:p>
          <a:p>
            <a:pPr>
              <a:lnSpc>
                <a:spcPct val="90000"/>
              </a:lnSpc>
              <a:spcAft>
                <a:spcPts val="800"/>
              </a:spcAft>
              <a:buFontTx/>
              <a:buChar char="-"/>
            </a:pPr>
            <a:r>
              <a:rPr lang="sl-SI" sz="21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nadzor dostopa do aplikacij in njihovih funkcionalnosti</a:t>
            </a:r>
          </a:p>
          <a:p>
            <a:pPr>
              <a:lnSpc>
                <a:spcPct val="90000"/>
              </a:lnSpc>
              <a:spcAft>
                <a:spcPts val="800"/>
              </a:spcAft>
              <a:buFontTx/>
              <a:buChar char="-"/>
            </a:pPr>
            <a:r>
              <a:rPr lang="sl-SI" sz="2100" dirty="0" err="1">
                <a:solidFill>
                  <a:schemeClr val="bg2"/>
                </a:solidFill>
                <a:latin typeface="+mj-lt"/>
                <a:ea typeface="+mj-ea"/>
                <a:cs typeface="+mj-cs"/>
              </a:rPr>
              <a:t>avtentikacija</a:t>
            </a:r>
            <a:r>
              <a:rPr lang="sl-SI" sz="21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in </a:t>
            </a:r>
            <a:r>
              <a:rPr lang="sl-SI" sz="2100" u="sng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avtorizacija</a:t>
            </a:r>
            <a:r>
              <a:rPr lang="sl-SI" sz="21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, izključno z uporabo digitalnih potrdil</a:t>
            </a:r>
          </a:p>
        </p:txBody>
      </p:sp>
    </p:spTree>
    <p:extLst>
      <p:ext uri="{BB962C8B-B14F-4D97-AF65-F5344CB8AC3E}">
        <p14:creationId xmlns:p14="http://schemas.microsoft.com/office/powerpoint/2010/main" val="4258123649"/>
      </p:ext>
    </p:extLst>
  </p:cSld>
  <p:clrMapOvr>
    <a:masterClrMapping/>
  </p:clrMapOvr>
</p:sld>
</file>

<file path=ppt/theme/theme1.xml><?xml version="1.0" encoding="utf-8"?>
<a:theme xmlns:a="http://schemas.openxmlformats.org/drawingml/2006/main" name="MJU_ppt_Ang">
  <a:themeElements>
    <a:clrScheme name="MJU_ppt_A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JU_ppt_A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JU_ppt_A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JU_Prijavni-postopek_isDVK.potx" id="{D1FFA67B-601F-4DF1-B487-4019FBC82887}" vid="{D7B16A4C-8FC7-4783-A582-0CBA42D2B585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</TotalTime>
  <Words>679</Words>
  <Application>Microsoft Office PowerPoint</Application>
  <PresentationFormat>Diaprojekcija na zaslonu (4:3)</PresentationFormat>
  <Paragraphs>94</Paragraphs>
  <Slides>14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9" baseType="lpstr">
      <vt:lpstr>Arial</vt:lpstr>
      <vt:lpstr>Calibri</vt:lpstr>
      <vt:lpstr>Republika</vt:lpstr>
      <vt:lpstr>Trebuchet MS</vt:lpstr>
      <vt:lpstr>MJU_ppt_Ang</vt:lpstr>
      <vt:lpstr>PowerPointova predstavitev</vt:lpstr>
      <vt:lpstr>Nova informacijska rešitev (isDVK)</vt:lpstr>
      <vt:lpstr>Prijavni postopek  (isDVK)</vt:lpstr>
      <vt:lpstr>Prijavni postopek  (isDVK)</vt:lpstr>
      <vt:lpstr>Prijavni postopek  (isDVK)</vt:lpstr>
      <vt:lpstr>Prijavni postopek  (isDVK)</vt:lpstr>
      <vt:lpstr>Prijavni postopek  (isDVK)</vt:lpstr>
      <vt:lpstr>PowerPointova predstavitev</vt:lpstr>
      <vt:lpstr>Prijavni postopek  (isDVK)</vt:lpstr>
      <vt:lpstr>Prijavni postopek  (isDVK)</vt:lpstr>
      <vt:lpstr>Prijavni postopek  (isDVK)</vt:lpstr>
      <vt:lpstr>Prošnja za dodelitev pravic  (isDVK)</vt:lpstr>
      <vt:lpstr>Uporabniški računi SI-PASS:  stanje na dan 8.9.2022</vt:lpstr>
      <vt:lpstr>Enotni kontaktni center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Domen Butina</dc:creator>
  <cp:lastModifiedBy>Tadej Gabrijel</cp:lastModifiedBy>
  <cp:revision>45</cp:revision>
  <dcterms:created xsi:type="dcterms:W3CDTF">2010-12-21T10:48:24Z</dcterms:created>
  <dcterms:modified xsi:type="dcterms:W3CDTF">2022-09-13T10:10:24Z</dcterms:modified>
</cp:coreProperties>
</file>