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3" r:id="rId2"/>
    <p:sldId id="265" r:id="rId3"/>
    <p:sldId id="268" r:id="rId4"/>
    <p:sldId id="270" r:id="rId5"/>
    <p:sldId id="276" r:id="rId6"/>
    <p:sldId id="277" r:id="rId7"/>
    <p:sldId id="287" r:id="rId8"/>
    <p:sldId id="269" r:id="rId9"/>
    <p:sldId id="278" r:id="rId10"/>
    <p:sldId id="279" r:id="rId11"/>
    <p:sldId id="280" r:id="rId12"/>
    <p:sldId id="288" r:id="rId13"/>
    <p:sldId id="281" r:id="rId14"/>
    <p:sldId id="282" r:id="rId15"/>
    <p:sldId id="283" r:id="rId16"/>
    <p:sldId id="284" r:id="rId17"/>
    <p:sldId id="286" r:id="rId18"/>
    <p:sldId id="285" r:id="rId1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E2D1"/>
    <a:srgbClr val="87A9E1"/>
    <a:srgbClr val="C1D5ED"/>
    <a:srgbClr val="B6D7FE"/>
    <a:srgbClr val="AEC7F8"/>
    <a:srgbClr val="A1C6E7"/>
    <a:srgbClr val="6DA6D9"/>
    <a:srgbClr val="EF8B47"/>
    <a:srgbClr val="CADFF2"/>
    <a:srgbClr val="9BC2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8" d="100"/>
          <a:sy n="98" d="100"/>
        </p:scale>
        <p:origin x="84" y="9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694239-5E92-40D9-931E-CED8506D74CD}" type="datetimeFigureOut">
              <a:rPr lang="sl-SI" smtClean="0"/>
              <a:t>12. 09. 2022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A3BA7A-40A2-4A2C-8418-57C7585DFFC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22111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07F5B-7D39-4830-BC59-3CB97B17C7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1E236D-4DD2-44D7-8FE5-756A38AD3B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061CEB-02EB-4EDE-94FB-7868ED227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373A0-830F-45E1-AFB0-D255CAB32238}" type="datetime1">
              <a:rPr lang="sl-SI" smtClean="0"/>
              <a:t>12. 09. 2022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A9BBE-EB7A-4028-BB65-143BEDF7D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9A1547-B7A2-4188-B303-4D6B6ECF3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65AE1-3B0D-4E81-87FD-0D0D01E5BB3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48485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D603E-2FC4-4E38-846D-84E88CFEE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6F116E-A46B-4791-AFC1-9CC2706377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FEAE7-ED7D-4D85-A0EE-01FFFDDDD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4E445-DA24-4E22-BA11-AF5101620C5B}" type="datetime1">
              <a:rPr lang="sl-SI" smtClean="0"/>
              <a:t>12. 09. 2022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3EFF70-9818-457C-82EE-5E273689B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94318C-BE2A-4063-91C1-1F27EFD13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65AE1-3B0D-4E81-87FD-0D0D01E5BB3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40314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996946-3A1B-47D9-9246-1CFE77AC46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DF6D54-3EE2-4D06-81ED-C5CF4CFABC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9DA193-BF6E-4B72-87D1-A7F4B0E12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D64-0FBB-4FEF-B4F8-3ADB0FA6B6F6}" type="datetime1">
              <a:rPr lang="sl-SI" smtClean="0"/>
              <a:t>12. 09. 2022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70DBA-9724-434F-B10D-843283B5A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F5EA5-5D67-4A03-A004-0F11E798A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65AE1-3B0D-4E81-87FD-0D0D01E5BB3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46874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D8EC9-6B6B-405C-AD88-5024183A9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18F0D-B792-43EB-A999-AB0D53A7F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B8741E-2D81-4744-A0C1-A60C0F05A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7FF85-7AD2-4ACD-B318-F3CBE1C14CEC}" type="datetime1">
              <a:rPr lang="sl-SI" smtClean="0"/>
              <a:t>12. 09. 2022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416D8E-6786-4F85-B7D2-6FEFE6CF3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B19AC-F530-4B13-BCC5-505666FFD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65AE1-3B0D-4E81-87FD-0D0D01E5BB3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42512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6582F-C0B2-44E8-B8DC-AE98AD8E0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06789-0EBC-4AA2-9D68-3C24CBDABF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05CE3D-DE81-4241-9457-0507687A9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6C662-B174-4593-B6C8-D507479F226A}" type="datetime1">
              <a:rPr lang="sl-SI" smtClean="0"/>
              <a:t>12. 09. 2022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1AA3CE-15D9-49CE-8E48-087DB11CA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92C3A5-CDF1-4DD5-8F8F-2FF60FB6A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65AE1-3B0D-4E81-87FD-0D0D01E5BB3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0485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448D7-00C9-4AC5-8851-5C4F86D5A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B513EA-D3C9-402F-95E3-358B5E6239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B17CB7-C64E-4822-B386-C6DE2C2781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2CE4FD-2D45-4DEC-B13E-0315B9F03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51C15-1AAA-4915-A70D-5499479C8B59}" type="datetime1">
              <a:rPr lang="sl-SI" smtClean="0"/>
              <a:t>12. 09. 2022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B7BFE8-92CC-4096-8DD2-48D15322F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08A62A-64FB-4BF0-92E4-05D1F9AF9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65AE1-3B0D-4E81-87FD-0D0D01E5BB3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4653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3246A-BACB-4217-9E63-438963077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2B4D86-DAAE-4E26-9231-7536383183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879D37-7F7B-44E3-AB13-CFE213DEAB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0B477A-30E5-450E-A48A-C6FD8FAB4E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EA8940-5501-4803-990D-7F133130AA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0910C1-6318-45BF-92F7-8108AEDFD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B6693-B45C-4D9D-BE3C-BD6ECF6482D3}" type="datetime1">
              <a:rPr lang="sl-SI" smtClean="0"/>
              <a:t>12. 09. 2022</a:t>
            </a:fld>
            <a:endParaRPr lang="sl-S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D19364-9610-494C-9058-E878B7E44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7D678E-529B-4A84-AB0B-D4FE21BAE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65AE1-3B0D-4E81-87FD-0D0D01E5BB3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0081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3ACB1-8764-499E-9021-74350AFE8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39BE4C-666F-4285-8881-B4FC5231D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AE9BB-13EA-45E3-A960-6EBCB8EB2CF9}" type="datetime1">
              <a:rPr lang="sl-SI" smtClean="0"/>
              <a:t>12. 09. 2022</a:t>
            </a:fld>
            <a:endParaRPr lang="sl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F5A370-FB8D-477F-83A2-A4DAE537A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756E8F-1F13-411B-B87E-D1FB594FF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65AE1-3B0D-4E81-87FD-0D0D01E5BB3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78209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B52B5-77E6-4D8F-B7F1-3F1E41831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7C89-AE7B-401C-AE99-B9F90799D4C9}" type="datetime1">
              <a:rPr lang="sl-SI" smtClean="0"/>
              <a:t>12. 09. 2022</a:t>
            </a:fld>
            <a:endParaRPr lang="sl-S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54DF24-ABA8-46F2-B50C-3D6DFECEA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A00E4D-C32A-4F1A-A0C3-20A72549D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65AE1-3B0D-4E81-87FD-0D0D01E5BB3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3848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81A0C-6E33-426B-8711-7DC9C9D96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23881A-A4D2-4E45-BA6A-4B4250B24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59A3C0-2ED0-4A84-8EC3-38CFCD41A5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EB3C6E-DE74-4428-825B-0B5E678DA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6DE9-34E7-40F4-950A-D5315EF4FCB7}" type="datetime1">
              <a:rPr lang="sl-SI" smtClean="0"/>
              <a:t>12. 09. 2022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D285B0-7BD4-474A-823A-61A065E5B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D4D741-07F4-400E-93BA-79F7636D1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65AE1-3B0D-4E81-87FD-0D0D01E5BB3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36842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5E9CA-83FF-4634-B7AE-7E84E3655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994A00-CD89-48F2-BC0C-5F59FBEDAC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40D5B6-BE38-45F8-9501-B7AD099976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869EC7-1F74-49BD-B6E0-806692A8F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86673-EA83-43E3-BE48-8F80B06B79F4}" type="datetime1">
              <a:rPr lang="sl-SI" smtClean="0"/>
              <a:t>12. 09. 2022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E6B60C-ECD0-4531-A5F5-88CC8212D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3E9D74-AF09-4BF3-BBE4-2564AA13D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65AE1-3B0D-4E81-87FD-0D0D01E5BB3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2030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D1EDE6-965E-4109-A852-05A1F69CB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E95A9-02A7-4309-8492-09D6E84355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20D5F6-4EC3-461F-80E4-F6047EF878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CB6F5-DF7A-4E7F-8A4A-416FE6317B0D}" type="datetime1">
              <a:rPr lang="sl-SI" smtClean="0"/>
              <a:t>12. 09. 2022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36F2C-657E-4392-BE5E-922F278DB6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5D1F18-F38C-49BF-B3FF-73741DF99C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65AE1-3B0D-4E81-87FD-0D0D01E5BB3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99873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mailto:ekc@gov.si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E75EC-3660-485A-B595-4ABD204954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272527"/>
          </a:xfrm>
          <a:gradFill>
            <a:gsLst>
              <a:gs pos="100000">
                <a:srgbClr val="87A9E1"/>
              </a:gs>
              <a:gs pos="100000">
                <a:srgbClr val="C1D5ED"/>
              </a:gs>
              <a:gs pos="100000">
                <a:srgbClr val="AEC7F8"/>
              </a:gs>
              <a:gs pos="74000">
                <a:srgbClr val="87A9E1"/>
              </a:gs>
              <a:gs pos="9800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3000">
                <a:schemeClr val="accent1">
                  <a:lumMod val="45000"/>
                  <a:lumOff val="55000"/>
                </a:schemeClr>
              </a:gs>
              <a:gs pos="93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endParaRPr lang="sl-SI" dirty="0"/>
          </a:p>
          <a:p>
            <a:endParaRPr lang="sl-SI" dirty="0"/>
          </a:p>
          <a:p>
            <a:pPr marL="0" indent="0" algn="ctr">
              <a:buNone/>
            </a:pPr>
            <a:endParaRPr lang="sl-SI" sz="3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sl-SI" sz="4400" b="1" dirty="0">
                <a:solidFill>
                  <a:schemeClr val="accent1">
                    <a:lumMod val="50000"/>
                  </a:schemeClr>
                </a:solidFill>
              </a:rPr>
              <a:t>isDVK – Informacijski sistem za podporo volitev in referendumov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F586A42-B756-4DA1-A671-7298654E32B9}"/>
              </a:ext>
            </a:extLst>
          </p:cNvPr>
          <p:cNvCxnSpPr>
            <a:cxnSpLocks/>
          </p:cNvCxnSpPr>
          <p:nvPr/>
        </p:nvCxnSpPr>
        <p:spPr>
          <a:xfrm>
            <a:off x="1257300" y="5541688"/>
            <a:ext cx="9677400" cy="0"/>
          </a:xfrm>
          <a:prstGeom prst="line">
            <a:avLst/>
          </a:prstGeom>
          <a:ln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0F2E62FA-8E1F-488C-B0A4-2AA7AEF8B71B}"/>
              </a:ext>
            </a:extLst>
          </p:cNvPr>
          <p:cNvSpPr txBox="1"/>
          <p:nvPr/>
        </p:nvSpPr>
        <p:spPr>
          <a:xfrm>
            <a:off x="1162050" y="5134256"/>
            <a:ext cx="72004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chemeClr val="accent1">
                    <a:lumMod val="50000"/>
                  </a:schemeClr>
                </a:solidFill>
              </a:rPr>
              <a:t>Usposabljanje tajnic in tajnikov občinskih volilnih komisij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19315D2-33C3-4ABD-B0CF-83D1998448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3121" y="6361950"/>
            <a:ext cx="750862" cy="2778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072E5A4-1D00-4A0A-BC9D-0E5EA636A3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93745" y="6272527"/>
            <a:ext cx="914400" cy="42596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6F37D6E-D49B-48E9-B8F3-9CFCF1083073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564" y="6311182"/>
            <a:ext cx="1458371" cy="383750"/>
          </a:xfrm>
          <a:prstGeom prst="rect">
            <a:avLst/>
          </a:prstGeom>
          <a:noFill/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BDAB9D8-9F48-46A8-AF33-8E8AE5C35C7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8921" y="6272527"/>
            <a:ext cx="313038" cy="43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656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87A9E1"/>
            </a:gs>
            <a:gs pos="100000">
              <a:srgbClr val="C1D5ED"/>
            </a:gs>
            <a:gs pos="100000">
              <a:srgbClr val="AEC7F8"/>
            </a:gs>
            <a:gs pos="74000">
              <a:srgbClr val="87A9E1"/>
            </a:gs>
            <a:gs pos="98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3000">
              <a:schemeClr val="accent1">
                <a:lumMod val="45000"/>
                <a:lumOff val="55000"/>
              </a:schemeClr>
            </a:gs>
            <a:gs pos="93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60068-C339-42F1-9CEC-70E5B262B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711" y="933449"/>
            <a:ext cx="10515600" cy="5248276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izbira predlagatelja: izbrana lista, lokalna skupnost, drugo</a:t>
            </a:r>
          </a:p>
          <a:p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EMŠO: </a:t>
            </a:r>
          </a:p>
          <a:p>
            <a:pPr lvl="1"/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integracija z EVP:</a:t>
            </a:r>
          </a:p>
          <a:p>
            <a:pPr lvl="2"/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Podatki o osebi in naslovu 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 onemogočeni za spreminjanje</a:t>
            </a:r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Bančni podatki: Slovenija (pravilen zapis), tujina</a:t>
            </a:r>
          </a:p>
          <a:p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Preverjanje:</a:t>
            </a:r>
          </a:p>
          <a:p>
            <a:pPr lvl="1"/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Status osebe (živa, polnoletna, volilna pravica)</a:t>
            </a:r>
          </a:p>
          <a:p>
            <a:pPr lvl="1"/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Stalni naslov člana volilnega odbora mora biti znotraj občine</a:t>
            </a:r>
          </a:p>
          <a:p>
            <a:pPr lvl="1"/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pravilnosti vnesenih podatkov</a:t>
            </a:r>
          </a:p>
          <a:p>
            <a:pPr lvl="1"/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ali je oseba na trenutne volitve že vnesena</a:t>
            </a:r>
          </a:p>
          <a:p>
            <a:pPr lvl="1"/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sl-SI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22E7CC-305B-4AB9-93A1-27A0E238E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643351-86E6-4949-8C0F-7B10562ED49A}"/>
              </a:ext>
            </a:extLst>
          </p:cNvPr>
          <p:cNvSpPr txBox="1">
            <a:spLocks/>
          </p:cNvSpPr>
          <p:nvPr/>
        </p:nvSpPr>
        <p:spPr>
          <a:xfrm>
            <a:off x="581024" y="185739"/>
            <a:ext cx="10848975" cy="7477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isDVK: dodajanje novega člana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63D3964-265F-41B6-AC3F-F2A7194C9DA2}"/>
              </a:ext>
            </a:extLst>
          </p:cNvPr>
          <p:cNvCxnSpPr>
            <a:cxnSpLocks/>
          </p:cNvCxnSpPr>
          <p:nvPr/>
        </p:nvCxnSpPr>
        <p:spPr>
          <a:xfrm>
            <a:off x="671512" y="864913"/>
            <a:ext cx="10848975" cy="0"/>
          </a:xfrm>
          <a:prstGeom prst="line">
            <a:avLst/>
          </a:prstGeom>
          <a:ln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F40C76F5-C90F-426D-9C79-220CB780DB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258947"/>
            <a:ext cx="12192000" cy="599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4155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87A9E1"/>
            </a:gs>
            <a:gs pos="100000">
              <a:srgbClr val="C1D5ED"/>
            </a:gs>
            <a:gs pos="100000">
              <a:srgbClr val="AEC7F8"/>
            </a:gs>
            <a:gs pos="74000">
              <a:srgbClr val="87A9E1"/>
            </a:gs>
            <a:gs pos="98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3000">
              <a:schemeClr val="accent1">
                <a:lumMod val="45000"/>
                <a:lumOff val="55000"/>
              </a:schemeClr>
            </a:gs>
            <a:gs pos="93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60068-C339-42F1-9CEC-70E5B262B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711" y="933449"/>
            <a:ext cx="10515600" cy="5248276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sl-SI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22E7CC-305B-4AB9-93A1-27A0E238E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643351-86E6-4949-8C0F-7B10562ED49A}"/>
              </a:ext>
            </a:extLst>
          </p:cNvPr>
          <p:cNvSpPr txBox="1">
            <a:spLocks/>
          </p:cNvSpPr>
          <p:nvPr/>
        </p:nvSpPr>
        <p:spPr>
          <a:xfrm>
            <a:off x="581024" y="185739"/>
            <a:ext cx="10848975" cy="7477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isDVK: uvoz/izvoz članov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63D3964-265F-41B6-AC3F-F2A7194C9DA2}"/>
              </a:ext>
            </a:extLst>
          </p:cNvPr>
          <p:cNvCxnSpPr>
            <a:cxnSpLocks/>
          </p:cNvCxnSpPr>
          <p:nvPr/>
        </p:nvCxnSpPr>
        <p:spPr>
          <a:xfrm>
            <a:off x="671512" y="864913"/>
            <a:ext cx="10848975" cy="0"/>
          </a:xfrm>
          <a:prstGeom prst="line">
            <a:avLst/>
          </a:prstGeom>
          <a:ln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BCCF980-0DD0-4E52-BDBA-F2A277CBA672}"/>
              </a:ext>
            </a:extLst>
          </p:cNvPr>
          <p:cNvSpPr txBox="1">
            <a:spLocks/>
          </p:cNvSpPr>
          <p:nvPr/>
        </p:nvSpPr>
        <p:spPr>
          <a:xfrm>
            <a:off x="900111" y="1085849"/>
            <a:ext cx="10515600" cy="52482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Uvoz članov: </a:t>
            </a:r>
          </a:p>
          <a:p>
            <a:pPr lvl="1"/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urejen </a:t>
            </a:r>
            <a:r>
              <a:rPr lang="sl-SI" dirty="0" err="1">
                <a:solidFill>
                  <a:schemeClr val="accent1">
                    <a:lumMod val="50000"/>
                  </a:schemeClr>
                </a:solidFill>
              </a:rPr>
              <a:t>excel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 s podatki o članih</a:t>
            </a:r>
          </a:p>
          <a:p>
            <a:pPr lvl="1"/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nepopolni podatki 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 aplikacija sporoči napako</a:t>
            </a:r>
          </a:p>
          <a:p>
            <a:pPr lvl="1"/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po uvozu status osebe  v delu  potrebna ureditev podatkov o članih</a:t>
            </a:r>
          </a:p>
          <a:p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Izvoz članov</a:t>
            </a:r>
          </a:p>
          <a:p>
            <a:pPr lvl="1"/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omogočen izvoz v </a:t>
            </a:r>
            <a:r>
              <a:rPr lang="sl-SI" dirty="0" err="1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excel</a:t>
            </a:r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sl-SI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BA4616A-4D1F-4144-AE7E-BF5F2A191D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273628"/>
            <a:ext cx="12192000" cy="599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466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87A9E1"/>
            </a:gs>
            <a:gs pos="100000">
              <a:srgbClr val="C1D5ED"/>
            </a:gs>
            <a:gs pos="100000">
              <a:srgbClr val="AEC7F8"/>
            </a:gs>
            <a:gs pos="74000">
              <a:srgbClr val="87A9E1"/>
            </a:gs>
            <a:gs pos="98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3000">
              <a:schemeClr val="accent1">
                <a:lumMod val="45000"/>
                <a:lumOff val="55000"/>
              </a:schemeClr>
            </a:gs>
            <a:gs pos="93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60068-C339-42F1-9CEC-70E5B262B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711" y="933449"/>
            <a:ext cx="10515600" cy="5248276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sl-SI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22E7CC-305B-4AB9-93A1-27A0E238E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643351-86E6-4949-8C0F-7B10562ED49A}"/>
              </a:ext>
            </a:extLst>
          </p:cNvPr>
          <p:cNvSpPr txBox="1">
            <a:spLocks/>
          </p:cNvSpPr>
          <p:nvPr/>
        </p:nvSpPr>
        <p:spPr>
          <a:xfrm>
            <a:off x="581024" y="185739"/>
            <a:ext cx="10848975" cy="7477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isDVK: predlagani člani volilnih odborov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63D3964-265F-41B6-AC3F-F2A7194C9DA2}"/>
              </a:ext>
            </a:extLst>
          </p:cNvPr>
          <p:cNvCxnSpPr>
            <a:cxnSpLocks/>
          </p:cNvCxnSpPr>
          <p:nvPr/>
        </p:nvCxnSpPr>
        <p:spPr>
          <a:xfrm>
            <a:off x="671512" y="864913"/>
            <a:ext cx="10848975" cy="0"/>
          </a:xfrm>
          <a:prstGeom prst="line">
            <a:avLst/>
          </a:prstGeom>
          <a:ln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BCCF980-0DD0-4E52-BDBA-F2A277CBA672}"/>
              </a:ext>
            </a:extLst>
          </p:cNvPr>
          <p:cNvSpPr txBox="1">
            <a:spLocks/>
          </p:cNvSpPr>
          <p:nvPr/>
        </p:nvSpPr>
        <p:spPr>
          <a:xfrm>
            <a:off x="900111" y="1085849"/>
            <a:ext cx="10515600" cy="52482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Praktični primer</a:t>
            </a:r>
          </a:p>
          <a:p>
            <a:pPr lvl="1"/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sl-SI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BA4616A-4D1F-4144-AE7E-BF5F2A191D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273628"/>
            <a:ext cx="12192000" cy="599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998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87A9E1"/>
            </a:gs>
            <a:gs pos="100000">
              <a:srgbClr val="C1D5ED"/>
            </a:gs>
            <a:gs pos="100000">
              <a:srgbClr val="AEC7F8"/>
            </a:gs>
            <a:gs pos="74000">
              <a:srgbClr val="87A9E1"/>
            </a:gs>
            <a:gs pos="98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3000">
              <a:schemeClr val="accent1">
                <a:lumMod val="45000"/>
                <a:lumOff val="55000"/>
              </a:schemeClr>
            </a:gs>
            <a:gs pos="93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22E7CC-305B-4AB9-93A1-27A0E238E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643351-86E6-4949-8C0F-7B10562ED49A}"/>
              </a:ext>
            </a:extLst>
          </p:cNvPr>
          <p:cNvSpPr txBox="1">
            <a:spLocks/>
          </p:cNvSpPr>
          <p:nvPr/>
        </p:nvSpPr>
        <p:spPr>
          <a:xfrm>
            <a:off x="581024" y="185739"/>
            <a:ext cx="10848975" cy="7477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isDVK: sestavljanje volilnih odborov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63D3964-265F-41B6-AC3F-F2A7194C9DA2}"/>
              </a:ext>
            </a:extLst>
          </p:cNvPr>
          <p:cNvCxnSpPr>
            <a:cxnSpLocks/>
          </p:cNvCxnSpPr>
          <p:nvPr/>
        </p:nvCxnSpPr>
        <p:spPr>
          <a:xfrm>
            <a:off x="671512" y="864913"/>
            <a:ext cx="10848975" cy="0"/>
          </a:xfrm>
          <a:prstGeom prst="line">
            <a:avLst/>
          </a:prstGeom>
          <a:ln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181F7A4-BB22-498A-B343-C3B316E6C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711" y="933449"/>
            <a:ext cx="10515600" cy="5248276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dodajanje/zamenjava članov volilnega odbora</a:t>
            </a:r>
          </a:p>
          <a:p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seznam volišč 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 volišče je urejeno</a:t>
            </a:r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ukinjeno volišče 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 rdeče obarvano</a:t>
            </a:r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sl-SI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CCF2590-7881-422F-A194-CE1DA9E58C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258947"/>
            <a:ext cx="12192000" cy="599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748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87A9E1"/>
            </a:gs>
            <a:gs pos="100000">
              <a:srgbClr val="C1D5ED"/>
            </a:gs>
            <a:gs pos="100000">
              <a:srgbClr val="AEC7F8"/>
            </a:gs>
            <a:gs pos="74000">
              <a:srgbClr val="87A9E1"/>
            </a:gs>
            <a:gs pos="98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3000">
              <a:schemeClr val="accent1">
                <a:lumMod val="45000"/>
                <a:lumOff val="55000"/>
              </a:schemeClr>
            </a:gs>
            <a:gs pos="93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22E7CC-305B-4AB9-93A1-27A0E238E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643351-86E6-4949-8C0F-7B10562ED49A}"/>
              </a:ext>
            </a:extLst>
          </p:cNvPr>
          <p:cNvSpPr txBox="1">
            <a:spLocks/>
          </p:cNvSpPr>
          <p:nvPr/>
        </p:nvSpPr>
        <p:spPr>
          <a:xfrm>
            <a:off x="581024" y="185739"/>
            <a:ext cx="10848975" cy="7477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isDVK: potrjevanje volilnih odborov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63D3964-265F-41B6-AC3F-F2A7194C9DA2}"/>
              </a:ext>
            </a:extLst>
          </p:cNvPr>
          <p:cNvCxnSpPr>
            <a:cxnSpLocks/>
          </p:cNvCxnSpPr>
          <p:nvPr/>
        </p:nvCxnSpPr>
        <p:spPr>
          <a:xfrm>
            <a:off x="671512" y="864913"/>
            <a:ext cx="10848975" cy="0"/>
          </a:xfrm>
          <a:prstGeom prst="line">
            <a:avLst/>
          </a:prstGeom>
          <a:ln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181F7A4-BB22-498A-B343-C3B316E6C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711" y="933449"/>
            <a:ext cx="10515600" cy="5248276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seznam volišč:</a:t>
            </a:r>
          </a:p>
          <a:p>
            <a:pPr lvl="1"/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status volilnega odbora:</a:t>
            </a:r>
          </a:p>
          <a:p>
            <a:pPr lvl="2"/>
            <a:r>
              <a:rPr lang="sl-SI" b="1" u="sng" dirty="0">
                <a:solidFill>
                  <a:schemeClr val="accent1">
                    <a:lumMod val="50000"/>
                  </a:schemeClr>
                </a:solidFill>
              </a:rPr>
              <a:t>v delu</a:t>
            </a:r>
            <a:r>
              <a:rPr lang="sl-SI" b="1" dirty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volišče vsebuje manj kot 6 članov volilnega odbora</a:t>
            </a:r>
          </a:p>
          <a:p>
            <a:pPr lvl="2"/>
            <a:r>
              <a:rPr lang="sl-SI" b="1" u="sng" dirty="0">
                <a:solidFill>
                  <a:schemeClr val="accent1">
                    <a:lumMod val="50000"/>
                  </a:schemeClr>
                </a:solidFill>
              </a:rPr>
              <a:t>v potrjevanju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: volišče vsebuje 6 ali več članov volilnega odbora 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 možnost potrditve in izdaje sklepa</a:t>
            </a:r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lvl="2"/>
            <a:r>
              <a:rPr lang="sl-SI" b="1" u="sng" dirty="0">
                <a:solidFill>
                  <a:schemeClr val="accent1">
                    <a:lumMod val="50000"/>
                  </a:schemeClr>
                </a:solidFill>
              </a:rPr>
              <a:t>potrjen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 sklep je izdan</a:t>
            </a:r>
          </a:p>
          <a:p>
            <a:pPr lvl="1"/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podrobnosti volilnega odbora</a:t>
            </a:r>
          </a:p>
          <a:p>
            <a:pPr lvl="2"/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število izdanih sklepov s podrobnosti sklepa: številka, datum izdaje, funkcija, oseba</a:t>
            </a:r>
          </a:p>
          <a:p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Volilni odbor „v potrjevanju“  </a:t>
            </a:r>
            <a:r>
              <a:rPr lang="sl-SI" b="1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datum izdaje sklepa 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 potrjevanje  kreiranje sklepa</a:t>
            </a:r>
          </a:p>
          <a:p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Izvoz v </a:t>
            </a:r>
            <a:r>
              <a:rPr lang="sl-SI" dirty="0" err="1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excel</a:t>
            </a:r>
            <a:endParaRPr lang="sl-SI" dirty="0">
              <a:solidFill>
                <a:schemeClr val="accent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marL="914400" lvl="2" indent="0">
              <a:buNone/>
            </a:pPr>
            <a:endParaRPr lang="sl-SI" dirty="0">
              <a:solidFill>
                <a:schemeClr val="accent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lvl="2"/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sl-SI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1F531AB-2104-4856-8811-A942E90A3F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258947"/>
            <a:ext cx="12192000" cy="599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9094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87A9E1"/>
            </a:gs>
            <a:gs pos="100000">
              <a:srgbClr val="C1D5ED"/>
            </a:gs>
            <a:gs pos="100000">
              <a:srgbClr val="AEC7F8"/>
            </a:gs>
            <a:gs pos="74000">
              <a:srgbClr val="87A9E1"/>
            </a:gs>
            <a:gs pos="98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3000">
              <a:schemeClr val="accent1">
                <a:lumMod val="45000"/>
                <a:lumOff val="55000"/>
              </a:schemeClr>
            </a:gs>
            <a:gs pos="93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22E7CC-305B-4AB9-93A1-27A0E238E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643351-86E6-4949-8C0F-7B10562ED49A}"/>
              </a:ext>
            </a:extLst>
          </p:cNvPr>
          <p:cNvSpPr txBox="1">
            <a:spLocks/>
          </p:cNvSpPr>
          <p:nvPr/>
        </p:nvSpPr>
        <p:spPr>
          <a:xfrm>
            <a:off x="581024" y="185739"/>
            <a:ext cx="10848975" cy="7477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isDVK: sklepi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63D3964-265F-41B6-AC3F-F2A7194C9DA2}"/>
              </a:ext>
            </a:extLst>
          </p:cNvPr>
          <p:cNvCxnSpPr>
            <a:cxnSpLocks/>
          </p:cNvCxnSpPr>
          <p:nvPr/>
        </p:nvCxnSpPr>
        <p:spPr>
          <a:xfrm>
            <a:off x="671512" y="864913"/>
            <a:ext cx="10848975" cy="0"/>
          </a:xfrm>
          <a:prstGeom prst="line">
            <a:avLst/>
          </a:prstGeom>
          <a:ln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181F7A4-BB22-498A-B343-C3B316E6C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711" y="933449"/>
            <a:ext cx="10515600" cy="5248276"/>
          </a:xfrm>
        </p:spPr>
        <p:txBody>
          <a:bodyPr>
            <a:normAutofit lnSpcReduction="10000"/>
          </a:bodyPr>
          <a:lstStyle/>
          <a:p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odločba 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 sklep</a:t>
            </a:r>
          </a:p>
          <a:p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pregled kreiranih sklepov po volišču</a:t>
            </a:r>
          </a:p>
          <a:p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samodejno številčenje sklepov: </a:t>
            </a:r>
          </a:p>
          <a:p>
            <a:pPr lvl="1"/>
            <a:r>
              <a:rPr lang="sl-SI" dirty="0" err="1">
                <a:solidFill>
                  <a:schemeClr val="accent1">
                    <a:lumMod val="50000"/>
                  </a:schemeClr>
                </a:solidFill>
              </a:rPr>
              <a:t>opravilnaŠtevilka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/</a:t>
            </a:r>
            <a:r>
              <a:rPr lang="sl-SI" dirty="0" err="1">
                <a:solidFill>
                  <a:schemeClr val="accent1">
                    <a:lumMod val="50000"/>
                  </a:schemeClr>
                </a:solidFill>
              </a:rPr>
              <a:t>šifraObčine-šifraVolišča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/</a:t>
            </a:r>
            <a:r>
              <a:rPr lang="sl-SI" dirty="0" err="1">
                <a:solidFill>
                  <a:schemeClr val="accent1">
                    <a:lumMod val="50000"/>
                  </a:schemeClr>
                </a:solidFill>
              </a:rPr>
              <a:t>zaporednaŠtevilka</a:t>
            </a:r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prenos kreiranih sklepov v </a:t>
            </a:r>
            <a:r>
              <a:rPr lang="sl-SI" dirty="0" err="1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word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:</a:t>
            </a:r>
          </a:p>
          <a:p>
            <a:pPr lvl="1"/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Sklep o imenovanju</a:t>
            </a:r>
          </a:p>
          <a:p>
            <a:pPr lvl="1"/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Sklep o </a:t>
            </a:r>
            <a:r>
              <a:rPr lang="sl-SI" dirty="0" err="1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imenovanju_naslovnik</a:t>
            </a:r>
            <a:endParaRPr lang="sl-SI" dirty="0">
              <a:solidFill>
                <a:schemeClr val="accent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lvl="1"/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Sklep o razrešitvi in imenovanju</a:t>
            </a:r>
          </a:p>
          <a:p>
            <a:pPr lvl="1"/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Sklep p razrešitvi in </a:t>
            </a:r>
            <a:r>
              <a:rPr lang="sl-SI" dirty="0" err="1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imenovanju_naslovnik</a:t>
            </a:r>
            <a:endParaRPr lang="sl-SI" dirty="0">
              <a:solidFill>
                <a:schemeClr val="accent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lvl="1"/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ZUP vročilnica</a:t>
            </a:r>
          </a:p>
          <a:p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dvojezični sklepi:</a:t>
            </a:r>
          </a:p>
          <a:p>
            <a:pPr lvl="1"/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samodejno priprava dvojezičnega sklepa (volišče)</a:t>
            </a:r>
          </a:p>
          <a:p>
            <a:pPr lvl="1"/>
            <a:endParaRPr lang="sl-SI" dirty="0">
              <a:solidFill>
                <a:schemeClr val="accent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marL="914400" lvl="2" indent="0">
              <a:buNone/>
            </a:pPr>
            <a:endParaRPr lang="sl-SI" dirty="0">
              <a:solidFill>
                <a:schemeClr val="accent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lvl="2"/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sl-SI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B683EC9-8BF6-443D-A966-F355E72E67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258947"/>
            <a:ext cx="12192000" cy="599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0480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87A9E1"/>
            </a:gs>
            <a:gs pos="100000">
              <a:srgbClr val="C1D5ED"/>
            </a:gs>
            <a:gs pos="100000">
              <a:srgbClr val="AEC7F8"/>
            </a:gs>
            <a:gs pos="74000">
              <a:srgbClr val="87A9E1"/>
            </a:gs>
            <a:gs pos="98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3000">
              <a:schemeClr val="accent1">
                <a:lumMod val="45000"/>
                <a:lumOff val="55000"/>
              </a:schemeClr>
            </a:gs>
            <a:gs pos="93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22E7CC-305B-4AB9-93A1-27A0E238E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643351-86E6-4949-8C0F-7B10562ED49A}"/>
              </a:ext>
            </a:extLst>
          </p:cNvPr>
          <p:cNvSpPr txBox="1">
            <a:spLocks/>
          </p:cNvSpPr>
          <p:nvPr/>
        </p:nvSpPr>
        <p:spPr>
          <a:xfrm>
            <a:off x="581024" y="185739"/>
            <a:ext cx="10848975" cy="7477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isDVK: nadomestila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63D3964-265F-41B6-AC3F-F2A7194C9DA2}"/>
              </a:ext>
            </a:extLst>
          </p:cNvPr>
          <p:cNvCxnSpPr>
            <a:cxnSpLocks/>
          </p:cNvCxnSpPr>
          <p:nvPr/>
        </p:nvCxnSpPr>
        <p:spPr>
          <a:xfrm>
            <a:off x="671512" y="864913"/>
            <a:ext cx="10848975" cy="0"/>
          </a:xfrm>
          <a:prstGeom prst="line">
            <a:avLst/>
          </a:prstGeom>
          <a:ln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181F7A4-BB22-498A-B343-C3B316E6C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711" y="933449"/>
            <a:ext cx="10515600" cy="5248276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člani, za katere je izdan sklep o imenovanju</a:t>
            </a:r>
          </a:p>
          <a:p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višina kilometrina/nadomestila  določa DVK</a:t>
            </a:r>
          </a:p>
          <a:p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na podlagi vnesenih km in določene funkcije na članu aplikacija samodejno izračuna nadomestilo</a:t>
            </a:r>
          </a:p>
          <a:p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predčasno glasovanje: na članu je možno spreminjanje števila dni nadomestila (privzeto 3 dni)</a:t>
            </a:r>
          </a:p>
          <a:p>
            <a:endParaRPr lang="sl-SI" dirty="0">
              <a:solidFill>
                <a:schemeClr val="accent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izvoz finančnih podatkov - trenutno direktni izvoz za potrebe </a:t>
            </a:r>
            <a:r>
              <a:rPr lang="sl-SI" dirty="0" err="1">
                <a:solidFill>
                  <a:schemeClr val="accent1">
                    <a:lumMod val="50000"/>
                  </a:schemeClr>
                </a:solidFill>
              </a:rPr>
              <a:t>eDavkov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 in MFRAC (usklajevanje za splošen </a:t>
            </a:r>
            <a:r>
              <a:rPr lang="sl-SI" dirty="0" err="1">
                <a:solidFill>
                  <a:schemeClr val="accent1">
                    <a:lumMod val="50000"/>
                  </a:schemeClr>
                </a:solidFill>
              </a:rPr>
              <a:t>excel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 izvoz z osnovnimi podatki o članu, kilometrini, nadomestilom)</a:t>
            </a:r>
          </a:p>
          <a:p>
            <a:endParaRPr lang="sl-SI" dirty="0">
              <a:solidFill>
                <a:schemeClr val="accent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endParaRPr lang="sl-SI" dirty="0">
              <a:solidFill>
                <a:schemeClr val="accent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lvl="1"/>
            <a:endParaRPr lang="sl-SI" dirty="0">
              <a:solidFill>
                <a:schemeClr val="accent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marL="914400" lvl="2" indent="0">
              <a:buNone/>
            </a:pPr>
            <a:endParaRPr lang="sl-SI" dirty="0">
              <a:solidFill>
                <a:schemeClr val="accent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lvl="2"/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sl-SI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FE1FC14-8A64-4B8E-97DB-D7EF04FA8D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258947"/>
            <a:ext cx="12192000" cy="599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2467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87A9E1"/>
            </a:gs>
            <a:gs pos="100000">
              <a:srgbClr val="C1D5ED"/>
            </a:gs>
            <a:gs pos="100000">
              <a:srgbClr val="AEC7F8"/>
            </a:gs>
            <a:gs pos="74000">
              <a:srgbClr val="87A9E1"/>
            </a:gs>
            <a:gs pos="98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3000">
              <a:schemeClr val="accent1">
                <a:lumMod val="45000"/>
                <a:lumOff val="55000"/>
              </a:schemeClr>
            </a:gs>
            <a:gs pos="93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22E7CC-305B-4AB9-93A1-27A0E238E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643351-86E6-4949-8C0F-7B10562ED49A}"/>
              </a:ext>
            </a:extLst>
          </p:cNvPr>
          <p:cNvSpPr txBox="1">
            <a:spLocks/>
          </p:cNvSpPr>
          <p:nvPr/>
        </p:nvSpPr>
        <p:spPr>
          <a:xfrm>
            <a:off x="581024" y="185739"/>
            <a:ext cx="10848975" cy="7477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isDVK: povzetek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63D3964-265F-41B6-AC3F-F2A7194C9DA2}"/>
              </a:ext>
            </a:extLst>
          </p:cNvPr>
          <p:cNvCxnSpPr>
            <a:cxnSpLocks/>
          </p:cNvCxnSpPr>
          <p:nvPr/>
        </p:nvCxnSpPr>
        <p:spPr>
          <a:xfrm>
            <a:off x="671512" y="864913"/>
            <a:ext cx="10848975" cy="0"/>
          </a:xfrm>
          <a:prstGeom prst="line">
            <a:avLst/>
          </a:prstGeom>
          <a:ln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181F7A4-BB22-498A-B343-C3B316E6C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710" y="933449"/>
            <a:ext cx="11324048" cy="5248276"/>
          </a:xfrm>
        </p:spPr>
        <p:txBody>
          <a:bodyPr>
            <a:normAutofit fontScale="92500" lnSpcReduction="20000"/>
          </a:bodyPr>
          <a:lstStyle/>
          <a:p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prošnja za delo z aplikacijo (VS)</a:t>
            </a:r>
          </a:p>
          <a:p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ureditev profila </a:t>
            </a:r>
            <a:r>
              <a:rPr lang="sl-SI" dirty="0" err="1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ObVK</a:t>
            </a:r>
            <a:endParaRPr lang="sl-SI" dirty="0">
              <a:solidFill>
                <a:schemeClr val="accent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člane je potrebno vnesti/uvoziti  ni kopiranja kot je bilo prej</a:t>
            </a:r>
          </a:p>
          <a:p>
            <a:pPr lvl="1"/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Ročen vnos članov  integracija z EVP</a:t>
            </a:r>
          </a:p>
          <a:p>
            <a:pPr lvl="1"/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Uvoz  v delu  potrebno urejanje podatkov (EVP)</a:t>
            </a:r>
          </a:p>
          <a:p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v prihodnosti  vnos članov s strani političnih strank</a:t>
            </a:r>
          </a:p>
          <a:p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sestavljanje volilnih odborov</a:t>
            </a:r>
          </a:p>
          <a:p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kreiranje sklepov, dvojezični sklepi</a:t>
            </a:r>
          </a:p>
          <a:p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nadomestila</a:t>
            </a:r>
          </a:p>
          <a:p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podpora 2 krogu volitev: vsi podatki kadrovsko-finančnega modula so prenesi iz 1 kroga volitev</a:t>
            </a:r>
          </a:p>
          <a:p>
            <a:pPr marL="0" indent="0">
              <a:buNone/>
            </a:pPr>
            <a:endParaRPr lang="sl-SI" dirty="0">
              <a:solidFill>
                <a:schemeClr val="accent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r>
              <a:rPr lang="sl-SI" sz="2600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težave povezane s prijavo v aplikacijo, varnostno shemo: </a:t>
            </a:r>
            <a:r>
              <a:rPr lang="sl-SI" sz="2600" b="1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  <a:hlinkClick r:id="rId2"/>
              </a:rPr>
              <a:t>ekc@gov.si</a:t>
            </a:r>
            <a:r>
              <a:rPr lang="sl-SI" sz="2600" b="1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 </a:t>
            </a:r>
          </a:p>
          <a:p>
            <a:endParaRPr lang="sl-SI" b="1" dirty="0">
              <a:solidFill>
                <a:schemeClr val="accent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endParaRPr lang="sl-SI" dirty="0">
              <a:solidFill>
                <a:schemeClr val="accent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lvl="1"/>
            <a:endParaRPr lang="sl-SI" dirty="0">
              <a:solidFill>
                <a:schemeClr val="accent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marL="914400" lvl="2" indent="0">
              <a:buNone/>
            </a:pPr>
            <a:endParaRPr lang="sl-SI" dirty="0">
              <a:solidFill>
                <a:schemeClr val="accent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lvl="2"/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sl-SI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769D62B-3140-4F9E-9DA1-2E8462901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258947"/>
            <a:ext cx="12192000" cy="599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1101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87A9E1"/>
            </a:gs>
            <a:gs pos="100000">
              <a:srgbClr val="C1D5ED"/>
            </a:gs>
            <a:gs pos="100000">
              <a:srgbClr val="AEC7F8"/>
            </a:gs>
            <a:gs pos="74000">
              <a:srgbClr val="87A9E1"/>
            </a:gs>
            <a:gs pos="98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3000">
              <a:schemeClr val="accent1">
                <a:lumMod val="45000"/>
                <a:lumOff val="55000"/>
              </a:schemeClr>
            </a:gs>
            <a:gs pos="93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22E7CC-305B-4AB9-93A1-27A0E238E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643351-86E6-4949-8C0F-7B10562ED49A}"/>
              </a:ext>
            </a:extLst>
          </p:cNvPr>
          <p:cNvSpPr txBox="1">
            <a:spLocks/>
          </p:cNvSpPr>
          <p:nvPr/>
        </p:nvSpPr>
        <p:spPr>
          <a:xfrm>
            <a:off x="581024" y="185739"/>
            <a:ext cx="10848975" cy="7477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Vprašanja: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63D3964-265F-41B6-AC3F-F2A7194C9DA2}"/>
              </a:ext>
            </a:extLst>
          </p:cNvPr>
          <p:cNvCxnSpPr>
            <a:cxnSpLocks/>
          </p:cNvCxnSpPr>
          <p:nvPr/>
        </p:nvCxnSpPr>
        <p:spPr>
          <a:xfrm>
            <a:off x="671512" y="864913"/>
            <a:ext cx="10848975" cy="0"/>
          </a:xfrm>
          <a:prstGeom prst="line">
            <a:avLst/>
          </a:prstGeom>
          <a:ln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9" name="Picture 3" descr="iStock_000001340564Medium">
            <a:extLst>
              <a:ext uri="{FF2B5EF4-FFF2-40B4-BE49-F238E27FC236}">
                <a16:creationId xmlns:a16="http://schemas.microsoft.com/office/drawing/2014/main" id="{C19EA75E-5D28-45BC-8A8B-2991AD1D0F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1510" y="1030852"/>
            <a:ext cx="6250899" cy="4776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186E97C-365D-4762-A553-EB326CEA7B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258947"/>
            <a:ext cx="12192000" cy="599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823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87A9E1"/>
            </a:gs>
            <a:gs pos="100000">
              <a:srgbClr val="C1D5ED"/>
            </a:gs>
            <a:gs pos="100000">
              <a:srgbClr val="AEC7F8"/>
            </a:gs>
            <a:gs pos="74000">
              <a:srgbClr val="87A9E1"/>
            </a:gs>
            <a:gs pos="98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3000">
              <a:schemeClr val="accent1">
                <a:lumMod val="45000"/>
                <a:lumOff val="55000"/>
              </a:schemeClr>
            </a:gs>
            <a:gs pos="93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71259-D1F9-41DD-9EE7-94071CE5D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1512" y="933449"/>
            <a:ext cx="10682288" cy="524351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Spletni enotni informacijski sistem za podporo vseh vrst volitev in referendumov, ki jih pokrivata DVK in MJU</a:t>
            </a:r>
          </a:p>
          <a:p>
            <a:pPr algn="just"/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Prijava s certifikatom (</a:t>
            </a:r>
            <a:r>
              <a:rPr lang="sl-SI" dirty="0" err="1">
                <a:solidFill>
                  <a:schemeClr val="accent1">
                    <a:lumMod val="50000"/>
                  </a:schemeClr>
                </a:solidFill>
              </a:rPr>
              <a:t>sigen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-ca)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</a:rPr>
              <a:t> </a:t>
            </a:r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lvl="1" algn="just"/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prva prijava: registracija v varnostni shemi (MJU), prošnja za dodelitev pravic</a:t>
            </a:r>
          </a:p>
          <a:p>
            <a:pPr algn="just"/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Uporabniki:</a:t>
            </a:r>
          </a:p>
          <a:p>
            <a:pPr lvl="1" algn="just"/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Notranji: uporabniki DVK, tajnica/tajnik </a:t>
            </a:r>
            <a:r>
              <a:rPr lang="sl-SI" dirty="0" err="1">
                <a:solidFill>
                  <a:schemeClr val="accent1">
                    <a:lumMod val="50000"/>
                  </a:schemeClr>
                </a:solidFill>
              </a:rPr>
              <a:t>ObVK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 HKOM</a:t>
            </a:r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lvl="1" algn="just"/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Zunanji: politične stranke 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 izven HKOM</a:t>
            </a:r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4 moduli:</a:t>
            </a:r>
          </a:p>
          <a:p>
            <a:pPr lvl="1" algn="just"/>
            <a:r>
              <a:rPr lang="sl-SI" b="1" dirty="0">
                <a:solidFill>
                  <a:schemeClr val="accent1">
                    <a:lumMod val="50000"/>
                  </a:schemeClr>
                </a:solidFill>
              </a:rPr>
              <a:t>I MODUL: KADROVSKO – FINANČNI MODUL</a:t>
            </a:r>
          </a:p>
          <a:p>
            <a:pPr lvl="1" algn="just"/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II MODUL: KANDIDACIJSKI POSTOPEK</a:t>
            </a:r>
          </a:p>
          <a:p>
            <a:pPr lvl="1" algn="just"/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III MODUL: VNOS IN IZRAČUN IZIDOV GLASOVANJ</a:t>
            </a:r>
          </a:p>
          <a:p>
            <a:pPr lvl="1" algn="just"/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IV MODUL: OBJAVA KANDIDATOV, UDELEŽBE IN IZIDI (objava na spletu, medijske hiše)</a:t>
            </a:r>
          </a:p>
          <a:p>
            <a:pPr algn="just"/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Integracije z VS + SICAS, EVP, IMIS (DVK)</a:t>
            </a:r>
          </a:p>
          <a:p>
            <a:endParaRPr lang="sl-SI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9B36A0-60E5-4FE1-A667-FCF10332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92D7799-5A4E-49D3-A566-F0EE90FD6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4" y="185739"/>
            <a:ext cx="10848975" cy="747710"/>
          </a:xfrm>
        </p:spPr>
        <p:txBody>
          <a:bodyPr/>
          <a:lstStyle/>
          <a:p>
            <a:r>
              <a:rPr lang="sl-SI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isDVK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7353281-BA80-4BAE-B3B8-A282323D44A1}"/>
              </a:ext>
            </a:extLst>
          </p:cNvPr>
          <p:cNvCxnSpPr>
            <a:cxnSpLocks/>
          </p:cNvCxnSpPr>
          <p:nvPr/>
        </p:nvCxnSpPr>
        <p:spPr>
          <a:xfrm>
            <a:off x="671512" y="864913"/>
            <a:ext cx="10848975" cy="0"/>
          </a:xfrm>
          <a:prstGeom prst="line">
            <a:avLst/>
          </a:prstGeom>
          <a:ln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921DE6DB-78B5-43CA-9D91-E13739558C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258947"/>
            <a:ext cx="12192000" cy="599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515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87A9E1"/>
            </a:gs>
            <a:gs pos="100000">
              <a:srgbClr val="C1D5ED"/>
            </a:gs>
            <a:gs pos="100000">
              <a:srgbClr val="AEC7F8"/>
            </a:gs>
            <a:gs pos="74000">
              <a:srgbClr val="87A9E1"/>
            </a:gs>
            <a:gs pos="98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3000">
              <a:schemeClr val="accent1">
                <a:lumMod val="45000"/>
                <a:lumOff val="55000"/>
              </a:schemeClr>
            </a:gs>
            <a:gs pos="93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92D7799-5A4E-49D3-A566-F0EE90FD6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4" y="185739"/>
            <a:ext cx="10848975" cy="747710"/>
          </a:xfrm>
        </p:spPr>
        <p:txBody>
          <a:bodyPr/>
          <a:lstStyle/>
          <a:p>
            <a:r>
              <a:rPr lang="sl-SI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isDVK: uporabniške vloge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7353281-BA80-4BAE-B3B8-A282323D44A1}"/>
              </a:ext>
            </a:extLst>
          </p:cNvPr>
          <p:cNvCxnSpPr>
            <a:cxnSpLocks/>
          </p:cNvCxnSpPr>
          <p:nvPr/>
        </p:nvCxnSpPr>
        <p:spPr>
          <a:xfrm>
            <a:off x="671512" y="864913"/>
            <a:ext cx="10848975" cy="0"/>
          </a:xfrm>
          <a:prstGeom prst="line">
            <a:avLst/>
          </a:prstGeom>
          <a:ln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C038CBA2-090B-4840-B50A-B9ADCE550F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258947"/>
            <a:ext cx="12192000" cy="59905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C438E69-52BD-4B1A-B8EA-4D5D1396C2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6239" y="1016246"/>
            <a:ext cx="7925324" cy="5055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355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87A9E1"/>
            </a:gs>
            <a:gs pos="100000">
              <a:srgbClr val="C1D5ED"/>
            </a:gs>
            <a:gs pos="100000">
              <a:srgbClr val="AEC7F8"/>
            </a:gs>
            <a:gs pos="74000">
              <a:srgbClr val="87A9E1"/>
            </a:gs>
            <a:gs pos="98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3000">
              <a:schemeClr val="accent1">
                <a:lumMod val="45000"/>
                <a:lumOff val="55000"/>
              </a:schemeClr>
            </a:gs>
            <a:gs pos="93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16F55-C66A-4EB4-B3C8-2E2E41C1BF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1" y="933448"/>
            <a:ext cx="10515600" cy="5229225"/>
          </a:xfrm>
        </p:spPr>
        <p:txBody>
          <a:bodyPr>
            <a:normAutofit/>
          </a:bodyPr>
          <a:lstStyle/>
          <a:p>
            <a:pPr fontAlgn="ctr">
              <a:spcBef>
                <a:spcPts val="500"/>
              </a:spcBef>
            </a:pPr>
            <a:r>
              <a:rPr lang="sl-SI" sz="2400" dirty="0">
                <a:solidFill>
                  <a:schemeClr val="accent1">
                    <a:lumMod val="50000"/>
                  </a:schemeClr>
                </a:solidFill>
              </a:rPr>
              <a:t>prijava z uporabo spletnega brskalnika (šolsko, produkcijsko okolje)</a:t>
            </a:r>
          </a:p>
          <a:p>
            <a:pPr fontAlgn="ctr">
              <a:spcBef>
                <a:spcPts val="500"/>
              </a:spcBef>
            </a:pPr>
            <a:r>
              <a:rPr lang="sl-SI" sz="2400" dirty="0">
                <a:solidFill>
                  <a:schemeClr val="accent1">
                    <a:lumMod val="50000"/>
                  </a:schemeClr>
                </a:solidFill>
              </a:rPr>
              <a:t>integracija z VS – gradnik MJU (ni del isDVK)</a:t>
            </a:r>
          </a:p>
          <a:p>
            <a:pPr fontAlgn="ctr">
              <a:spcBef>
                <a:spcPts val="500"/>
              </a:spcBef>
            </a:pPr>
            <a:r>
              <a:rPr lang="sl-SI" sz="2400" dirty="0">
                <a:solidFill>
                  <a:schemeClr val="accent1">
                    <a:lumMod val="50000"/>
                  </a:schemeClr>
                </a:solidFill>
              </a:rPr>
              <a:t>prijava s certifikatom </a:t>
            </a:r>
            <a:r>
              <a:rPr lang="sl-SI" sz="2400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sl-SI" sz="2400" dirty="0">
                <a:solidFill>
                  <a:schemeClr val="accent1">
                    <a:lumMod val="50000"/>
                  </a:schemeClr>
                </a:solidFill>
              </a:rPr>
              <a:t> registracija certifikata v varnostni shemi (VS)</a:t>
            </a:r>
          </a:p>
          <a:p>
            <a:pPr fontAlgn="ctr">
              <a:spcBef>
                <a:spcPts val="500"/>
              </a:spcBef>
            </a:pPr>
            <a:r>
              <a:rPr lang="sl-SI" sz="2400" dirty="0">
                <a:solidFill>
                  <a:schemeClr val="accent1">
                    <a:lumMod val="50000"/>
                  </a:schemeClr>
                </a:solidFill>
              </a:rPr>
              <a:t>prošnja za dodelitev pravic</a:t>
            </a:r>
          </a:p>
          <a:p>
            <a:pPr lvl="1" fontAlgn="ctr"/>
            <a:r>
              <a:rPr lang="sl-SI" sz="2000" dirty="0">
                <a:solidFill>
                  <a:schemeClr val="accent1">
                    <a:lumMod val="50000"/>
                  </a:schemeClr>
                </a:solidFill>
              </a:rPr>
              <a:t>Izbira aplikacije: šola, produkcija</a:t>
            </a:r>
          </a:p>
          <a:p>
            <a:pPr lvl="1" fontAlgn="ctr"/>
            <a:r>
              <a:rPr lang="sl-SI" sz="2000" dirty="0">
                <a:solidFill>
                  <a:schemeClr val="accent1">
                    <a:lumMod val="50000"/>
                  </a:schemeClr>
                </a:solidFill>
              </a:rPr>
              <a:t>Tip organizacije: </a:t>
            </a:r>
          </a:p>
          <a:p>
            <a:pPr lvl="2" fontAlgn="ctr"/>
            <a:r>
              <a:rPr lang="sl-SI" sz="1600" dirty="0">
                <a:solidFill>
                  <a:schemeClr val="accent1">
                    <a:lumMod val="50000"/>
                  </a:schemeClr>
                </a:solidFill>
              </a:rPr>
              <a:t>OBČINE </a:t>
            </a:r>
            <a:r>
              <a:rPr lang="sl-SI" sz="1600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 lokalne skupnosti</a:t>
            </a:r>
          </a:p>
          <a:p>
            <a:pPr lvl="1" fontAlgn="ctr"/>
            <a:r>
              <a:rPr lang="sl-SI" sz="2000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Vloga:</a:t>
            </a:r>
          </a:p>
          <a:p>
            <a:pPr lvl="2" fontAlgn="ctr"/>
            <a:r>
              <a:rPr lang="sl-SI" sz="1600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TAJNIK_OBVK</a:t>
            </a:r>
            <a:endParaRPr lang="sl-SI" sz="1600" dirty="0">
              <a:solidFill>
                <a:schemeClr val="accent1">
                  <a:lumMod val="50000"/>
                </a:schemeClr>
              </a:solidFill>
            </a:endParaRPr>
          </a:p>
          <a:p>
            <a:pPr lvl="1" fontAlgn="ctr"/>
            <a:endParaRPr lang="sl-SI" sz="2000" dirty="0">
              <a:solidFill>
                <a:schemeClr val="accent1">
                  <a:lumMod val="50000"/>
                </a:schemeClr>
              </a:solidFill>
            </a:endParaRPr>
          </a:p>
          <a:p>
            <a:pPr fontAlgn="ctr">
              <a:spcBef>
                <a:spcPts val="500"/>
              </a:spcBef>
            </a:pPr>
            <a:endParaRPr lang="sl-SI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C2B622-B594-45E8-8C87-D9B69902B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1B645B9-E71E-410B-A092-D52BC048E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4" y="185739"/>
            <a:ext cx="10848975" cy="747710"/>
          </a:xfrm>
        </p:spPr>
        <p:txBody>
          <a:bodyPr/>
          <a:lstStyle/>
          <a:p>
            <a:r>
              <a:rPr lang="sl-SI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isDVK: prijava v aplikacijo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349CCB4-93ED-4A0F-A737-D9415CDCC8CB}"/>
              </a:ext>
            </a:extLst>
          </p:cNvPr>
          <p:cNvCxnSpPr>
            <a:cxnSpLocks/>
          </p:cNvCxnSpPr>
          <p:nvPr/>
        </p:nvCxnSpPr>
        <p:spPr>
          <a:xfrm>
            <a:off x="671512" y="864913"/>
            <a:ext cx="10848975" cy="0"/>
          </a:xfrm>
          <a:prstGeom prst="line">
            <a:avLst/>
          </a:prstGeom>
          <a:ln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4C0D4524-4E35-4054-89B5-F7020C9C91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258947"/>
            <a:ext cx="12192000" cy="59905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54C4701-F0AB-4B6E-9015-E03F2B6CE1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5999" y="2121568"/>
            <a:ext cx="5424488" cy="4064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801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87A9E1"/>
            </a:gs>
            <a:gs pos="100000">
              <a:srgbClr val="C1D5ED"/>
            </a:gs>
            <a:gs pos="100000">
              <a:srgbClr val="AEC7F8"/>
            </a:gs>
            <a:gs pos="74000">
              <a:srgbClr val="87A9E1"/>
            </a:gs>
            <a:gs pos="98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3000">
              <a:schemeClr val="accent1">
                <a:lumMod val="45000"/>
                <a:lumOff val="55000"/>
              </a:schemeClr>
            </a:gs>
            <a:gs pos="93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E342D8-4E40-447D-941A-E03699BB3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62C7703-DD32-4961-8230-18AB102E6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4" y="185739"/>
            <a:ext cx="10848975" cy="747710"/>
          </a:xfrm>
        </p:spPr>
        <p:txBody>
          <a:bodyPr/>
          <a:lstStyle/>
          <a:p>
            <a:r>
              <a:rPr lang="sl-SI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isDVK: odpiranje volitev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7CE7317-866A-416C-82CE-3A3B3F00769D}"/>
              </a:ext>
            </a:extLst>
          </p:cNvPr>
          <p:cNvCxnSpPr>
            <a:cxnSpLocks/>
          </p:cNvCxnSpPr>
          <p:nvPr/>
        </p:nvCxnSpPr>
        <p:spPr>
          <a:xfrm>
            <a:off x="671512" y="864913"/>
            <a:ext cx="10848975" cy="0"/>
          </a:xfrm>
          <a:prstGeom prst="line">
            <a:avLst/>
          </a:prstGeom>
          <a:ln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F24A112-7F0A-4CA3-A4AE-6E006FF6A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1" y="933448"/>
            <a:ext cx="10515600" cy="5229225"/>
          </a:xfrm>
        </p:spPr>
        <p:txBody>
          <a:bodyPr>
            <a:normAutofit/>
          </a:bodyPr>
          <a:lstStyle/>
          <a:p>
            <a:pPr fontAlgn="ctr">
              <a:spcBef>
                <a:spcPts val="500"/>
              </a:spcBef>
            </a:pPr>
            <a:r>
              <a:rPr lang="sl-SI" sz="2400" dirty="0">
                <a:solidFill>
                  <a:schemeClr val="accent1">
                    <a:lumMod val="50000"/>
                  </a:schemeClr>
                </a:solidFill>
              </a:rPr>
              <a:t>Uporabnik DVK</a:t>
            </a:r>
          </a:p>
          <a:p>
            <a:pPr fontAlgn="ctr">
              <a:spcBef>
                <a:spcPts val="500"/>
              </a:spcBef>
            </a:pPr>
            <a:r>
              <a:rPr lang="sl-SI" sz="2400" dirty="0">
                <a:solidFill>
                  <a:schemeClr val="accent1">
                    <a:lumMod val="50000"/>
                  </a:schemeClr>
                </a:solidFill>
              </a:rPr>
              <a:t>Profil volitev</a:t>
            </a:r>
          </a:p>
          <a:p>
            <a:pPr lvl="1" fontAlgn="ctr"/>
            <a:r>
              <a:rPr lang="sl-SI" sz="2000" dirty="0">
                <a:solidFill>
                  <a:schemeClr val="accent1">
                    <a:lumMod val="50000"/>
                  </a:schemeClr>
                </a:solidFill>
              </a:rPr>
              <a:t>Odpiranje volitev</a:t>
            </a:r>
          </a:p>
          <a:p>
            <a:pPr lvl="1" fontAlgn="ctr"/>
            <a:r>
              <a:rPr lang="sl-SI" sz="2000" dirty="0">
                <a:solidFill>
                  <a:schemeClr val="accent1">
                    <a:lumMod val="50000"/>
                  </a:schemeClr>
                </a:solidFill>
              </a:rPr>
              <a:t>Prenos volišč, politične stranke, šolska izobrazba</a:t>
            </a:r>
          </a:p>
          <a:p>
            <a:pPr lvl="1" fontAlgn="ctr"/>
            <a:r>
              <a:rPr lang="sl-SI" sz="2000" dirty="0">
                <a:solidFill>
                  <a:schemeClr val="accent1">
                    <a:lumMod val="50000"/>
                  </a:schemeClr>
                </a:solidFill>
              </a:rPr>
              <a:t>Vnos profila in finančnih podatkov za potrebe </a:t>
            </a:r>
          </a:p>
          <a:p>
            <a:pPr marL="457200" lvl="1" indent="0" fontAlgn="ctr">
              <a:buNone/>
            </a:pPr>
            <a:endParaRPr lang="sl-SI" sz="2000" dirty="0">
              <a:solidFill>
                <a:schemeClr val="accent1">
                  <a:lumMod val="50000"/>
                </a:schemeClr>
              </a:solidFill>
            </a:endParaRPr>
          </a:p>
          <a:p>
            <a:pPr fontAlgn="ctr">
              <a:spcBef>
                <a:spcPts val="500"/>
              </a:spcBef>
            </a:pPr>
            <a:endParaRPr lang="sl-SI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4FA4067-6C48-4F0A-89B3-8797F6EB81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258947"/>
            <a:ext cx="12192000" cy="599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652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87A9E1"/>
            </a:gs>
            <a:gs pos="100000">
              <a:srgbClr val="C1D5ED"/>
            </a:gs>
            <a:gs pos="100000">
              <a:srgbClr val="AEC7F8"/>
            </a:gs>
            <a:gs pos="74000">
              <a:srgbClr val="87A9E1"/>
            </a:gs>
            <a:gs pos="98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3000">
              <a:schemeClr val="accent1">
                <a:lumMod val="45000"/>
                <a:lumOff val="55000"/>
              </a:schemeClr>
            </a:gs>
            <a:gs pos="93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B8A6E-00C9-4415-B711-F9018FDC4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2AE179B-D213-435C-A7BA-D98764664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4" y="185739"/>
            <a:ext cx="10848975" cy="747710"/>
          </a:xfrm>
        </p:spPr>
        <p:txBody>
          <a:bodyPr/>
          <a:lstStyle/>
          <a:p>
            <a:r>
              <a:rPr lang="sl-SI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isDVK: Ureditev profila </a:t>
            </a:r>
            <a:r>
              <a:rPr lang="sl-SI" sz="3600" b="1" dirty="0" err="1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ObVK</a:t>
            </a:r>
            <a:endParaRPr lang="sl-SI" sz="3600" b="1" dirty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9C5489A-77C4-4269-82E7-D6D85EA01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1" y="933448"/>
            <a:ext cx="10515600" cy="5229225"/>
          </a:xfrm>
        </p:spPr>
        <p:txBody>
          <a:bodyPr>
            <a:normAutofit/>
          </a:bodyPr>
          <a:lstStyle/>
          <a:p>
            <a:pPr fontAlgn="ctr">
              <a:spcBef>
                <a:spcPts val="500"/>
              </a:spcBef>
            </a:pPr>
            <a:r>
              <a:rPr lang="sl-SI" sz="2400" dirty="0">
                <a:solidFill>
                  <a:schemeClr val="accent1">
                    <a:lumMod val="50000"/>
                  </a:schemeClr>
                </a:solidFill>
              </a:rPr>
              <a:t>Ikona „Administracija“</a:t>
            </a:r>
          </a:p>
          <a:p>
            <a:pPr fontAlgn="ctr">
              <a:spcBef>
                <a:spcPts val="500"/>
              </a:spcBef>
            </a:pPr>
            <a:r>
              <a:rPr lang="sl-SI" sz="2400" dirty="0">
                <a:solidFill>
                  <a:schemeClr val="accent1">
                    <a:lumMod val="50000"/>
                  </a:schemeClr>
                </a:solidFill>
              </a:rPr>
              <a:t>Izpisi</a:t>
            </a:r>
          </a:p>
          <a:p>
            <a:pPr fontAlgn="ctr">
              <a:spcBef>
                <a:spcPts val="500"/>
              </a:spcBef>
            </a:pPr>
            <a:endParaRPr lang="sl-SI" sz="2400" dirty="0">
              <a:solidFill>
                <a:schemeClr val="accent1">
                  <a:lumMod val="50000"/>
                </a:schemeClr>
              </a:solidFill>
            </a:endParaRPr>
          </a:p>
          <a:p>
            <a:pPr lvl="1" fontAlgn="ctr"/>
            <a:endParaRPr lang="sl-SI" sz="2000" dirty="0">
              <a:solidFill>
                <a:schemeClr val="accent1">
                  <a:lumMod val="50000"/>
                </a:schemeClr>
              </a:solidFill>
            </a:endParaRPr>
          </a:p>
          <a:p>
            <a:pPr fontAlgn="ctr">
              <a:spcBef>
                <a:spcPts val="500"/>
              </a:spcBef>
            </a:pPr>
            <a:endParaRPr lang="sl-SI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B0B5531-53E3-43FD-8809-F79EAA4F06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258947"/>
            <a:ext cx="12192000" cy="599053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2A81D32-FBF5-465B-AB2B-C1EAD018B6B5}"/>
              </a:ext>
            </a:extLst>
          </p:cNvPr>
          <p:cNvCxnSpPr>
            <a:cxnSpLocks/>
          </p:cNvCxnSpPr>
          <p:nvPr/>
        </p:nvCxnSpPr>
        <p:spPr>
          <a:xfrm>
            <a:off x="671512" y="864913"/>
            <a:ext cx="10848975" cy="0"/>
          </a:xfrm>
          <a:prstGeom prst="line">
            <a:avLst/>
          </a:prstGeom>
          <a:ln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6C6334A0-B510-497E-B3F2-3596AF755D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376" y="1755823"/>
            <a:ext cx="9820925" cy="436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145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87A9E1"/>
            </a:gs>
            <a:gs pos="100000">
              <a:srgbClr val="C1D5ED"/>
            </a:gs>
            <a:gs pos="100000">
              <a:srgbClr val="AEC7F8"/>
            </a:gs>
            <a:gs pos="74000">
              <a:srgbClr val="87A9E1"/>
            </a:gs>
            <a:gs pos="98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3000">
              <a:schemeClr val="accent1">
                <a:lumMod val="45000"/>
                <a:lumOff val="55000"/>
              </a:schemeClr>
            </a:gs>
            <a:gs pos="93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B8A6E-00C9-4415-B711-F9018FDC4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2AE179B-D213-435C-A7BA-D98764664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4" y="185739"/>
            <a:ext cx="10848975" cy="747710"/>
          </a:xfrm>
        </p:spPr>
        <p:txBody>
          <a:bodyPr/>
          <a:lstStyle/>
          <a:p>
            <a:r>
              <a:rPr lang="sl-SI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isDVK: prijava v aplikacijo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9C5489A-77C4-4269-82E7-D6D85EA01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1" y="933448"/>
            <a:ext cx="10515600" cy="5229225"/>
          </a:xfrm>
        </p:spPr>
        <p:txBody>
          <a:bodyPr>
            <a:normAutofit/>
          </a:bodyPr>
          <a:lstStyle/>
          <a:p>
            <a:pPr fontAlgn="ctr">
              <a:spcBef>
                <a:spcPts val="500"/>
              </a:spcBef>
            </a:pPr>
            <a:r>
              <a:rPr lang="sl-SI" sz="2400" dirty="0">
                <a:solidFill>
                  <a:schemeClr val="accent1">
                    <a:lumMod val="50000"/>
                  </a:schemeClr>
                </a:solidFill>
              </a:rPr>
              <a:t>Praktični primer</a:t>
            </a:r>
          </a:p>
          <a:p>
            <a:pPr fontAlgn="ctr">
              <a:spcBef>
                <a:spcPts val="500"/>
              </a:spcBef>
            </a:pPr>
            <a:endParaRPr lang="sl-SI" sz="2400" dirty="0">
              <a:solidFill>
                <a:schemeClr val="accent1">
                  <a:lumMod val="50000"/>
                </a:schemeClr>
              </a:solidFill>
            </a:endParaRPr>
          </a:p>
          <a:p>
            <a:pPr lvl="1" fontAlgn="ctr"/>
            <a:endParaRPr lang="sl-SI" sz="2000" dirty="0">
              <a:solidFill>
                <a:schemeClr val="accent1">
                  <a:lumMod val="50000"/>
                </a:schemeClr>
              </a:solidFill>
            </a:endParaRPr>
          </a:p>
          <a:p>
            <a:pPr fontAlgn="ctr">
              <a:spcBef>
                <a:spcPts val="500"/>
              </a:spcBef>
            </a:pPr>
            <a:endParaRPr lang="sl-SI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B0B5531-53E3-43FD-8809-F79EAA4F06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258947"/>
            <a:ext cx="12192000" cy="599053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E11F5F9-06DC-4897-B286-06625A6B18B2}"/>
              </a:ext>
            </a:extLst>
          </p:cNvPr>
          <p:cNvCxnSpPr>
            <a:cxnSpLocks/>
          </p:cNvCxnSpPr>
          <p:nvPr/>
        </p:nvCxnSpPr>
        <p:spPr>
          <a:xfrm>
            <a:off x="671512" y="864913"/>
            <a:ext cx="10848975" cy="0"/>
          </a:xfrm>
          <a:prstGeom prst="line">
            <a:avLst/>
          </a:prstGeom>
          <a:ln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7866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87A9E1"/>
            </a:gs>
            <a:gs pos="100000">
              <a:srgbClr val="C1D5ED"/>
            </a:gs>
            <a:gs pos="100000">
              <a:srgbClr val="AEC7F8"/>
            </a:gs>
            <a:gs pos="74000">
              <a:srgbClr val="87A9E1"/>
            </a:gs>
            <a:gs pos="98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3000">
              <a:schemeClr val="accent1">
                <a:lumMod val="45000"/>
                <a:lumOff val="55000"/>
              </a:schemeClr>
            </a:gs>
            <a:gs pos="93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60068-C339-42F1-9CEC-70E5B262B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711" y="933449"/>
            <a:ext cx="10515600" cy="5248276"/>
          </a:xfrm>
        </p:spPr>
        <p:txBody>
          <a:bodyPr>
            <a:normAutofit lnSpcReduction="10000"/>
          </a:bodyPr>
          <a:lstStyle/>
          <a:p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predlaganje članov volilnih odborov</a:t>
            </a:r>
          </a:p>
          <a:p>
            <a:pPr lvl="1"/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vnos predlaganih članov</a:t>
            </a:r>
          </a:p>
          <a:p>
            <a:pPr lvl="1"/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integracija z EVP</a:t>
            </a:r>
          </a:p>
          <a:p>
            <a:pPr lvl="1"/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preverjanje pravilnosti vnesenih podatkov</a:t>
            </a:r>
          </a:p>
          <a:p>
            <a:pPr lvl="1"/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izvoz/uvoz članov</a:t>
            </a:r>
          </a:p>
          <a:p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sestavljanje in imenovanje volilnih odborov</a:t>
            </a:r>
          </a:p>
          <a:p>
            <a:pPr lvl="1"/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sestavljanje volilnih odborov</a:t>
            </a:r>
          </a:p>
          <a:p>
            <a:pPr lvl="1"/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izdaja sklepov o imenovanju/razrešitvi</a:t>
            </a:r>
          </a:p>
          <a:p>
            <a:pPr lvl="1"/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vnos nadomestil in kilometrine</a:t>
            </a:r>
          </a:p>
          <a:p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izvoz finančnih podatkov - trenutno direktni izvoz za potrebe </a:t>
            </a:r>
            <a:r>
              <a:rPr lang="sl-SI" dirty="0" err="1">
                <a:solidFill>
                  <a:schemeClr val="accent1">
                    <a:lumMod val="50000"/>
                  </a:schemeClr>
                </a:solidFill>
              </a:rPr>
              <a:t>eDavkov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 in MFRAC (usklajevanje za splošen </a:t>
            </a:r>
            <a:r>
              <a:rPr lang="sl-SI" dirty="0" err="1">
                <a:solidFill>
                  <a:schemeClr val="accent1">
                    <a:lumMod val="50000"/>
                  </a:schemeClr>
                </a:solidFill>
              </a:rPr>
              <a:t>excel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 izvoz z osnovnimi podatki o članu, kilometrini, nadomestilom)</a:t>
            </a:r>
          </a:p>
          <a:p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podpora 2 krogu volitev</a:t>
            </a:r>
          </a:p>
          <a:p>
            <a:pPr marL="0" indent="0">
              <a:buNone/>
            </a:pPr>
            <a:endParaRPr lang="sl-SI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22E7CC-305B-4AB9-93A1-27A0E238E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643351-86E6-4949-8C0F-7B10562ED49A}"/>
              </a:ext>
            </a:extLst>
          </p:cNvPr>
          <p:cNvSpPr txBox="1">
            <a:spLocks/>
          </p:cNvSpPr>
          <p:nvPr/>
        </p:nvSpPr>
        <p:spPr>
          <a:xfrm>
            <a:off x="581024" y="185739"/>
            <a:ext cx="10848975" cy="7477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isDVK: kadrovsko – finančni modul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63D3964-265F-41B6-AC3F-F2A7194C9DA2}"/>
              </a:ext>
            </a:extLst>
          </p:cNvPr>
          <p:cNvCxnSpPr>
            <a:cxnSpLocks/>
          </p:cNvCxnSpPr>
          <p:nvPr/>
        </p:nvCxnSpPr>
        <p:spPr>
          <a:xfrm>
            <a:off x="671512" y="864913"/>
            <a:ext cx="10848975" cy="0"/>
          </a:xfrm>
          <a:prstGeom prst="line">
            <a:avLst/>
          </a:prstGeom>
          <a:ln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4608524A-A410-4767-AEFD-F402A0FEE5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258947"/>
            <a:ext cx="12192000" cy="599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5091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87A9E1"/>
            </a:gs>
            <a:gs pos="100000">
              <a:srgbClr val="C1D5ED"/>
            </a:gs>
            <a:gs pos="100000">
              <a:srgbClr val="AEC7F8"/>
            </a:gs>
            <a:gs pos="74000">
              <a:srgbClr val="87A9E1"/>
            </a:gs>
            <a:gs pos="98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3000">
              <a:schemeClr val="accent1">
                <a:lumMod val="45000"/>
                <a:lumOff val="55000"/>
              </a:schemeClr>
            </a:gs>
            <a:gs pos="93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60068-C339-42F1-9CEC-70E5B262B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711" y="933449"/>
            <a:ext cx="10515600" cy="5248276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seznam bo prazen, člane je potrebno vnesti/uvoziti</a:t>
            </a:r>
          </a:p>
          <a:p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seznam predlaganih članov volilnih odborov</a:t>
            </a:r>
          </a:p>
          <a:p>
            <a:pPr lvl="1"/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ime, priimek, naslov, </a:t>
            </a:r>
            <a:r>
              <a:rPr lang="sl-SI" dirty="0" err="1">
                <a:solidFill>
                  <a:schemeClr val="accent1">
                    <a:lumMod val="50000"/>
                  </a:schemeClr>
                </a:solidFill>
              </a:rPr>
              <a:t>emšo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, predlagatelj (politična stranka, lokalna skupnost, drugo), opomba</a:t>
            </a:r>
          </a:p>
          <a:p>
            <a:pPr lvl="1"/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urejanje, brisanje, v delu</a:t>
            </a:r>
          </a:p>
          <a:p>
            <a:pPr lvl="1"/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predčasno glasovanje</a:t>
            </a:r>
          </a:p>
          <a:p>
            <a:pPr lvl="1"/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Status:</a:t>
            </a:r>
          </a:p>
          <a:p>
            <a:pPr lvl="2"/>
            <a:r>
              <a:rPr lang="sl-SI" b="1" dirty="0">
                <a:solidFill>
                  <a:schemeClr val="accent1">
                    <a:lumMod val="50000"/>
                  </a:schemeClr>
                </a:solidFill>
              </a:rPr>
              <a:t>V delu 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 po uvozu  potrebna ureditev podatkov (EVP)</a:t>
            </a:r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lvl="2"/>
            <a:r>
              <a:rPr lang="sl-SI" b="1" dirty="0">
                <a:solidFill>
                  <a:schemeClr val="accent1">
                    <a:lumMod val="50000"/>
                  </a:schemeClr>
                </a:solidFill>
              </a:rPr>
              <a:t>Preverjena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 oseba je ročno vnesena na podlagi EMŠA (integracija z EVP)</a:t>
            </a:r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lvl="2"/>
            <a:r>
              <a:rPr lang="sl-SI" b="1" dirty="0">
                <a:solidFill>
                  <a:schemeClr val="accent1">
                    <a:lumMod val="50000"/>
                  </a:schemeClr>
                </a:solidFill>
              </a:rPr>
              <a:t>V potrjevanju 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 oseba je dodana v volilni odbor  ni še izdan sklep</a:t>
            </a:r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lvl="2"/>
            <a:r>
              <a:rPr lang="sl-SI" b="1" dirty="0">
                <a:solidFill>
                  <a:schemeClr val="accent1">
                    <a:lumMod val="50000"/>
                  </a:schemeClr>
                </a:solidFill>
              </a:rPr>
              <a:t>Potrjena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 oseba je dodana v volilni odbor  sklep je izdan</a:t>
            </a:r>
            <a:endParaRPr lang="sl-SI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sl-SI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22E7CC-305B-4AB9-93A1-27A0E238E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643351-86E6-4949-8C0F-7B10562ED49A}"/>
              </a:ext>
            </a:extLst>
          </p:cNvPr>
          <p:cNvSpPr txBox="1">
            <a:spLocks/>
          </p:cNvSpPr>
          <p:nvPr/>
        </p:nvSpPr>
        <p:spPr>
          <a:xfrm>
            <a:off x="581024" y="185739"/>
            <a:ext cx="10848975" cy="7477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36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isDVK: predlagani člani volilnih odborov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63D3964-265F-41B6-AC3F-F2A7194C9DA2}"/>
              </a:ext>
            </a:extLst>
          </p:cNvPr>
          <p:cNvCxnSpPr>
            <a:cxnSpLocks/>
          </p:cNvCxnSpPr>
          <p:nvPr/>
        </p:nvCxnSpPr>
        <p:spPr>
          <a:xfrm>
            <a:off x="671512" y="864913"/>
            <a:ext cx="10848975" cy="0"/>
          </a:xfrm>
          <a:prstGeom prst="line">
            <a:avLst/>
          </a:prstGeom>
          <a:ln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62FDD738-7AD5-4B39-9066-2228339299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6258947"/>
            <a:ext cx="12192000" cy="599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582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3562</TotalTime>
  <Words>861</Words>
  <Application>Microsoft Office PowerPoint</Application>
  <PresentationFormat>Širokozaslonsko</PresentationFormat>
  <Paragraphs>162</Paragraphs>
  <Slides>18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Wingdings</vt:lpstr>
      <vt:lpstr>Office Theme</vt:lpstr>
      <vt:lpstr>PowerPointova predstavitev</vt:lpstr>
      <vt:lpstr>isDVK</vt:lpstr>
      <vt:lpstr>isDVK: uporabniške vloge</vt:lpstr>
      <vt:lpstr>isDVK: prijava v aplikacijo</vt:lpstr>
      <vt:lpstr>isDVK: odpiranje volitev</vt:lpstr>
      <vt:lpstr>isDVK: Ureditev profila ObVK</vt:lpstr>
      <vt:lpstr>isDVK: prijava v aplikacijo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Mina Agrež</dc:creator>
  <cp:lastModifiedBy>Tone Okorn</cp:lastModifiedBy>
  <cp:revision>189</cp:revision>
  <dcterms:created xsi:type="dcterms:W3CDTF">2022-02-25T08:35:45Z</dcterms:created>
  <dcterms:modified xsi:type="dcterms:W3CDTF">2022-09-12T10:39:00Z</dcterms:modified>
</cp:coreProperties>
</file>